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notesMasterIdLst>
    <p:notesMasterId r:id="rId51"/>
  </p:notesMasterIdLst>
  <p:sldIdLst>
    <p:sldId id="257" r:id="rId2"/>
    <p:sldId id="259" r:id="rId3"/>
    <p:sldId id="258" r:id="rId4"/>
    <p:sldId id="260" r:id="rId5"/>
    <p:sldId id="268" r:id="rId6"/>
    <p:sldId id="269" r:id="rId7"/>
    <p:sldId id="270" r:id="rId8"/>
    <p:sldId id="271" r:id="rId9"/>
    <p:sldId id="272" r:id="rId10"/>
    <p:sldId id="273" r:id="rId11"/>
    <p:sldId id="261" r:id="rId12"/>
    <p:sldId id="274" r:id="rId13"/>
    <p:sldId id="275" r:id="rId14"/>
    <p:sldId id="276" r:id="rId15"/>
    <p:sldId id="277" r:id="rId16"/>
    <p:sldId id="278" r:id="rId17"/>
    <p:sldId id="279" r:id="rId18"/>
    <p:sldId id="262" r:id="rId19"/>
    <p:sldId id="280" r:id="rId20"/>
    <p:sldId id="284" r:id="rId21"/>
    <p:sldId id="285" r:id="rId22"/>
    <p:sldId id="287" r:id="rId23"/>
    <p:sldId id="263" r:id="rId24"/>
    <p:sldId id="267" r:id="rId25"/>
    <p:sldId id="299" r:id="rId26"/>
    <p:sldId id="264" r:id="rId27"/>
    <p:sldId id="282" r:id="rId28"/>
    <p:sldId id="303" r:id="rId29"/>
    <p:sldId id="304" r:id="rId30"/>
    <p:sldId id="305" r:id="rId31"/>
    <p:sldId id="265" r:id="rId32"/>
    <p:sldId id="283" r:id="rId33"/>
    <p:sldId id="289" r:id="rId34"/>
    <p:sldId id="290" r:id="rId35"/>
    <p:sldId id="306" r:id="rId36"/>
    <p:sldId id="292" r:id="rId37"/>
    <p:sldId id="307" r:id="rId38"/>
    <p:sldId id="294" r:id="rId39"/>
    <p:sldId id="295" r:id="rId40"/>
    <p:sldId id="308" r:id="rId41"/>
    <p:sldId id="309" r:id="rId42"/>
    <p:sldId id="266" r:id="rId43"/>
    <p:sldId id="310" r:id="rId44"/>
    <p:sldId id="311" r:id="rId45"/>
    <p:sldId id="313" r:id="rId46"/>
    <p:sldId id="312" r:id="rId47"/>
    <p:sldId id="314" r:id="rId48"/>
    <p:sldId id="315" r:id="rId49"/>
    <p:sldId id="29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88275" autoAdjust="0"/>
  </p:normalViewPr>
  <p:slideViewPr>
    <p:cSldViewPr snapToGrid="0">
      <p:cViewPr varScale="1">
        <p:scale>
          <a:sx n="59" d="100"/>
          <a:sy n="59" d="100"/>
        </p:scale>
        <p:origin x="9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E2F28-1979-4B2D-A7D5-D70B09C7400B}" type="datetimeFigureOut">
              <a:rPr lang="en-AU" smtClean="0"/>
              <a:t>22/01/2020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37D91-78A3-4210-BF89-ECC7723F9147}" type="slidenum">
              <a:rPr lang="en-AU" smtClean="0"/>
              <a:t>‹#›</a:t>
            </a:fld>
            <a:endParaRPr lang="en-AU"/>
          </a:p>
        </p:txBody>
      </p:sp>
    </p:spTree>
    <p:extLst>
      <p:ext uri="{BB962C8B-B14F-4D97-AF65-F5344CB8AC3E}">
        <p14:creationId xmlns:p14="http://schemas.microsoft.com/office/powerpoint/2010/main" val="2658828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AI School</a:t>
            </a:r>
          </a:p>
          <a:p>
            <a:r>
              <a:rPr lang="en-US" sz="1200" b="0" i="0" kern="1200" dirty="0">
                <a:solidFill>
                  <a:schemeClr val="tx1"/>
                </a:solidFill>
                <a:effectLst/>
                <a:latin typeface="+mn-lt"/>
                <a:ea typeface="+mn-ea"/>
                <a:cs typeface="+mn-cs"/>
              </a:rPr>
              <a:t>Whether you’re brand new to AI or looking to enhance your skills, AI School offers learning opportunities in machine learning, conversational AI, AI services, and intelligent edge AI.</a:t>
            </a:r>
          </a:p>
          <a:p>
            <a:endParaRPr lang="en-AU" dirty="0"/>
          </a:p>
          <a:p>
            <a:r>
              <a:rPr lang="en-US" sz="1200" b="1" i="0" kern="1200" dirty="0">
                <a:solidFill>
                  <a:schemeClr val="tx1"/>
                </a:solidFill>
                <a:effectLst/>
                <a:latin typeface="+mn-lt"/>
                <a:ea typeface="+mn-ea"/>
                <a:cs typeface="+mn-cs"/>
              </a:rPr>
              <a:t>AI Lab</a:t>
            </a:r>
          </a:p>
          <a:p>
            <a:r>
              <a:rPr lang="en-US" sz="1200" b="0" i="0" kern="1200" dirty="0">
                <a:solidFill>
                  <a:schemeClr val="tx1"/>
                </a:solidFill>
                <a:effectLst/>
                <a:latin typeface="+mn-lt"/>
                <a:ea typeface="+mn-ea"/>
                <a:cs typeface="+mn-cs"/>
              </a:rPr>
              <a:t>Ready to create an AI project? Check out our projects to learn and code real AI, play around with experimental apps, and share your work with others.</a:t>
            </a:r>
          </a:p>
          <a:p>
            <a:endParaRPr lang="en-AU" dirty="0"/>
          </a:p>
          <a:p>
            <a:r>
              <a:rPr lang="en-US" sz="1200" b="1" i="0" kern="1200" dirty="0">
                <a:solidFill>
                  <a:schemeClr val="tx1"/>
                </a:solidFill>
                <a:effectLst/>
                <a:latin typeface="+mn-lt"/>
                <a:ea typeface="+mn-ea"/>
                <a:cs typeface="+mn-cs"/>
              </a:rPr>
              <a:t>AI Demos</a:t>
            </a:r>
          </a:p>
          <a:p>
            <a:r>
              <a:rPr lang="en-US" sz="1200" b="0" i="0" kern="1200" dirty="0">
                <a:solidFill>
                  <a:schemeClr val="tx1"/>
                </a:solidFill>
                <a:effectLst/>
                <a:latin typeface="+mn-lt"/>
                <a:ea typeface="+mn-ea"/>
                <a:cs typeface="+mn-cs"/>
              </a:rPr>
              <a:t>Get hands on and experiment with our interactive demos that bring Microsoft AI technology to life. Build these into your apps to create new, personalized, and intuitive experiences.</a:t>
            </a:r>
          </a:p>
          <a:p>
            <a:endParaRPr lang="en-AU" dirty="0"/>
          </a:p>
        </p:txBody>
      </p:sp>
      <p:sp>
        <p:nvSpPr>
          <p:cNvPr id="4" name="Slide Number Placeholder 3"/>
          <p:cNvSpPr>
            <a:spLocks noGrp="1"/>
          </p:cNvSpPr>
          <p:nvPr>
            <p:ph type="sldNum" sz="quarter" idx="5"/>
          </p:nvPr>
        </p:nvSpPr>
        <p:spPr/>
        <p:txBody>
          <a:bodyPr/>
          <a:lstStyle/>
          <a:p>
            <a:fld id="{BF137D91-78A3-4210-BF89-ECC7723F9147}" type="slidenum">
              <a:rPr lang="en-AU" smtClean="0"/>
              <a:t>43</a:t>
            </a:fld>
            <a:endParaRPr lang="en-AU"/>
          </a:p>
        </p:txBody>
      </p:sp>
    </p:spTree>
    <p:extLst>
      <p:ext uri="{BB962C8B-B14F-4D97-AF65-F5344CB8AC3E}">
        <p14:creationId xmlns:p14="http://schemas.microsoft.com/office/powerpoint/2010/main" val="2539646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microsoft.com/en-us/ai/our-approach-to-a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microsoft.com/en-us/research/publication/responsible-bo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microsoft.com/en-us/ai/ai-for-goo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stefa\Videos\azureportal-webappbot1.mp4" TargetMode="External"/><Relationship Id="rId1" Type="http://schemas.microsoft.com/office/2007/relationships/media" Target="file:///C:\Users\stefa\Videos\azureportal-webappbot1.mp4"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stefa\Videos\azureportal-webappbot2.mp4" TargetMode="External"/><Relationship Id="rId1" Type="http://schemas.microsoft.com/office/2007/relationships/media" Target="file:///C:\Users\stefa\Videos\azureportal-webappbot2.mp4" TargetMode="Externa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aischool.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idemos.microsoft.com/" TargetMode="External"/><Relationship Id="rId4" Type="http://schemas.openxmlformats.org/officeDocument/2006/relationships/hyperlink" Target="https://www.microsoft.com/ai/ai-lab"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AI</a:t>
            </a:r>
            <a:br>
              <a:rPr lang="en-US" dirty="0"/>
            </a:br>
            <a:r>
              <a:rPr lang="en-US" sz="4800" dirty="0"/>
              <a:t>Get Conversational</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The Art of Possible with Azure AI</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7559-14AD-4EBE-874D-EBAD7130284E}"/>
              </a:ext>
            </a:extLst>
          </p:cNvPr>
          <p:cNvSpPr>
            <a:spLocks noGrp="1"/>
          </p:cNvSpPr>
          <p:nvPr>
            <p:ph type="title"/>
          </p:nvPr>
        </p:nvSpPr>
        <p:spPr/>
        <p:txBody>
          <a:bodyPr>
            <a:normAutofit/>
          </a:bodyPr>
          <a:lstStyle/>
          <a:p>
            <a:r>
              <a:rPr lang="en-US" sz="4000" dirty="0"/>
              <a:t>What does this mean for your business?</a:t>
            </a:r>
            <a:endParaRPr lang="en-AU" sz="4000" dirty="0"/>
          </a:p>
        </p:txBody>
      </p:sp>
      <p:sp>
        <p:nvSpPr>
          <p:cNvPr id="3" name="Content Placeholder 2">
            <a:extLst>
              <a:ext uri="{FF2B5EF4-FFF2-40B4-BE49-F238E27FC236}">
                <a16:creationId xmlns:a16="http://schemas.microsoft.com/office/drawing/2014/main" id="{72B52C24-88A3-4294-A740-A8641D2B456F}"/>
              </a:ext>
            </a:extLst>
          </p:cNvPr>
          <p:cNvSpPr>
            <a:spLocks noGrp="1"/>
          </p:cNvSpPr>
          <p:nvPr>
            <p:ph idx="1"/>
          </p:nvPr>
        </p:nvSpPr>
        <p:spPr>
          <a:xfrm>
            <a:off x="1097280" y="2108201"/>
            <a:ext cx="4981303" cy="3760891"/>
          </a:xfrm>
        </p:spPr>
        <p:txBody>
          <a:bodyPr>
            <a:normAutofit/>
          </a:bodyPr>
          <a:lstStyle/>
          <a:p>
            <a:pPr>
              <a:buFont typeface="Wingdings" panose="05000000000000000000" pitchFamily="2" charset="2"/>
              <a:buChar char="v"/>
            </a:pPr>
            <a:r>
              <a:rPr lang="en-AU" sz="2400" dirty="0"/>
              <a:t> Transform products</a:t>
            </a:r>
          </a:p>
        </p:txBody>
      </p:sp>
      <p:pic>
        <p:nvPicPr>
          <p:cNvPr id="5" name="Picture 4">
            <a:extLst>
              <a:ext uri="{FF2B5EF4-FFF2-40B4-BE49-F238E27FC236}">
                <a16:creationId xmlns:a16="http://schemas.microsoft.com/office/drawing/2014/main" id="{A80421FB-BDFE-49BF-BCBF-18B26994E5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156364"/>
            <a:ext cx="12192000" cy="2701636"/>
          </a:xfrm>
          <a:prstGeom prst="rect">
            <a:avLst/>
          </a:prstGeom>
        </p:spPr>
      </p:pic>
      <p:sp>
        <p:nvSpPr>
          <p:cNvPr id="4" name="Speech Bubble: Rectangle 3">
            <a:extLst>
              <a:ext uri="{FF2B5EF4-FFF2-40B4-BE49-F238E27FC236}">
                <a16:creationId xmlns:a16="http://schemas.microsoft.com/office/drawing/2014/main" id="{B003FA7E-FDE0-4624-992E-D777DA3D1E69}"/>
              </a:ext>
            </a:extLst>
          </p:cNvPr>
          <p:cNvSpPr/>
          <p:nvPr/>
        </p:nvSpPr>
        <p:spPr>
          <a:xfrm>
            <a:off x="6078583" y="2108201"/>
            <a:ext cx="5077097" cy="1450757"/>
          </a:xfrm>
          <a:prstGeom prst="wedgeRectCallout">
            <a:avLst>
              <a:gd name="adj1" fmla="val -37698"/>
              <a:gd name="adj2" fmla="val 7848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dirty="0"/>
              <a:t>84% of enterprises believe investing in AI will lead to greater Competitive advantages.</a:t>
            </a:r>
            <a:endParaRPr lang="en-AU" sz="2000" dirty="0"/>
          </a:p>
        </p:txBody>
      </p:sp>
      <p:sp>
        <p:nvSpPr>
          <p:cNvPr id="6" name="TextBox 5">
            <a:extLst>
              <a:ext uri="{FF2B5EF4-FFF2-40B4-BE49-F238E27FC236}">
                <a16:creationId xmlns:a16="http://schemas.microsoft.com/office/drawing/2014/main" id="{177D3F18-4603-4BC9-B813-014A39DD667B}"/>
              </a:ext>
            </a:extLst>
          </p:cNvPr>
          <p:cNvSpPr txBox="1"/>
          <p:nvPr/>
        </p:nvSpPr>
        <p:spPr>
          <a:xfrm>
            <a:off x="5657967" y="3879365"/>
            <a:ext cx="6534033" cy="276999"/>
          </a:xfrm>
          <a:prstGeom prst="rect">
            <a:avLst/>
          </a:prstGeom>
          <a:noFill/>
        </p:spPr>
        <p:txBody>
          <a:bodyPr wrap="none" rtlCol="0">
            <a:spAutoFit/>
          </a:bodyPr>
          <a:lstStyle/>
          <a:p>
            <a:r>
              <a:rPr lang="en-US" sz="1200" dirty="0"/>
              <a:t>Statista, “Business Organizations’ Reasons for Adopting Artificial Intelligence (AI) Worldwide”, 2017</a:t>
            </a:r>
            <a:endParaRPr lang="en-AU" sz="1200" dirty="0"/>
          </a:p>
        </p:txBody>
      </p:sp>
    </p:spTree>
    <p:extLst>
      <p:ext uri="{BB962C8B-B14F-4D97-AF65-F5344CB8AC3E}">
        <p14:creationId xmlns:p14="http://schemas.microsoft.com/office/powerpoint/2010/main" val="2674203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AU" dirty="0"/>
              <a:t>Successful Customer case studies</a:t>
            </a:r>
          </a:p>
        </p:txBody>
      </p:sp>
      <p:pic>
        <p:nvPicPr>
          <p:cNvPr id="7170" name="Picture 2" descr="Related image">
            <a:extLst>
              <a:ext uri="{FF2B5EF4-FFF2-40B4-BE49-F238E27FC236}">
                <a16:creationId xmlns:a16="http://schemas.microsoft.com/office/drawing/2014/main" id="{FBCAD5EE-D394-47F1-9E50-FFB2B8908D71}"/>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6829" b="1682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82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7559-14AD-4EBE-874D-EBAD7130284E}"/>
              </a:ext>
            </a:extLst>
          </p:cNvPr>
          <p:cNvSpPr>
            <a:spLocks noGrp="1"/>
          </p:cNvSpPr>
          <p:nvPr>
            <p:ph type="title"/>
          </p:nvPr>
        </p:nvSpPr>
        <p:spPr/>
        <p:txBody>
          <a:bodyPr>
            <a:normAutofit/>
          </a:bodyPr>
          <a:lstStyle/>
          <a:p>
            <a:r>
              <a:rPr lang="en-US" sz="4000" dirty="0"/>
              <a:t>Progressive</a:t>
            </a:r>
            <a:endParaRPr lang="en-AU" sz="4000" dirty="0"/>
          </a:p>
        </p:txBody>
      </p:sp>
      <p:sp>
        <p:nvSpPr>
          <p:cNvPr id="3" name="Content Placeholder 2">
            <a:extLst>
              <a:ext uri="{FF2B5EF4-FFF2-40B4-BE49-F238E27FC236}">
                <a16:creationId xmlns:a16="http://schemas.microsoft.com/office/drawing/2014/main" id="{72B52C24-88A3-4294-A740-A8641D2B456F}"/>
              </a:ext>
            </a:extLst>
          </p:cNvPr>
          <p:cNvSpPr>
            <a:spLocks noGrp="1"/>
          </p:cNvSpPr>
          <p:nvPr>
            <p:ph idx="1"/>
          </p:nvPr>
        </p:nvSpPr>
        <p:spPr>
          <a:xfrm>
            <a:off x="1097280" y="2108201"/>
            <a:ext cx="5827222" cy="2812141"/>
          </a:xfrm>
        </p:spPr>
        <p:txBody>
          <a:bodyPr>
            <a:normAutofit/>
          </a:bodyPr>
          <a:lstStyle/>
          <a:p>
            <a:pPr>
              <a:lnSpc>
                <a:spcPct val="200000"/>
              </a:lnSpc>
              <a:buFont typeface="Wingdings" panose="05000000000000000000" pitchFamily="2" charset="2"/>
              <a:buChar char="v"/>
            </a:pPr>
            <a:r>
              <a:rPr lang="en-AU" sz="2400" dirty="0"/>
              <a:t> Flo chatbot</a:t>
            </a:r>
          </a:p>
          <a:p>
            <a:pPr>
              <a:lnSpc>
                <a:spcPct val="200000"/>
              </a:lnSpc>
              <a:buFont typeface="Wingdings" panose="05000000000000000000" pitchFamily="2" charset="2"/>
              <a:buChar char="v"/>
            </a:pPr>
            <a:r>
              <a:rPr lang="en-US" sz="2400" dirty="0"/>
              <a:t> Azure Bot Service and Cognitive Services</a:t>
            </a:r>
          </a:p>
          <a:p>
            <a:pPr>
              <a:lnSpc>
                <a:spcPct val="200000"/>
              </a:lnSpc>
              <a:buFont typeface="Wingdings" panose="05000000000000000000" pitchFamily="2" charset="2"/>
              <a:buChar char="v"/>
            </a:pPr>
            <a:r>
              <a:rPr lang="en-AU" sz="2400" dirty="0"/>
              <a:t> </a:t>
            </a:r>
            <a:r>
              <a:rPr lang="en-US" sz="2400" dirty="0"/>
              <a:t>Language Understanding and </a:t>
            </a:r>
            <a:r>
              <a:rPr lang="en-US" sz="2400" dirty="0" err="1"/>
              <a:t>QnA</a:t>
            </a:r>
            <a:r>
              <a:rPr lang="en-US" sz="2400" dirty="0"/>
              <a:t> Maker</a:t>
            </a:r>
          </a:p>
          <a:p>
            <a:pPr>
              <a:lnSpc>
                <a:spcPct val="200000"/>
              </a:lnSpc>
              <a:buFont typeface="Wingdings" panose="05000000000000000000" pitchFamily="2" charset="2"/>
              <a:buChar char="v"/>
            </a:pPr>
            <a:endParaRPr lang="en-AU" sz="2400" dirty="0"/>
          </a:p>
        </p:txBody>
      </p:sp>
      <p:pic>
        <p:nvPicPr>
          <p:cNvPr id="7" name="Picture 6">
            <a:extLst>
              <a:ext uri="{FF2B5EF4-FFF2-40B4-BE49-F238E27FC236}">
                <a16:creationId xmlns:a16="http://schemas.microsoft.com/office/drawing/2014/main" id="{081C0FD5-836C-4A5B-B6E8-AF02EC3D37ED}"/>
              </a:ext>
            </a:extLst>
          </p:cNvPr>
          <p:cNvPicPr>
            <a:picLocks noChangeAspect="1"/>
          </p:cNvPicPr>
          <p:nvPr/>
        </p:nvPicPr>
        <p:blipFill>
          <a:blip r:embed="rId2"/>
          <a:stretch>
            <a:fillRect/>
          </a:stretch>
        </p:blipFill>
        <p:spPr>
          <a:xfrm>
            <a:off x="7157257" y="2202385"/>
            <a:ext cx="4872733" cy="2717957"/>
          </a:xfrm>
          <a:prstGeom prst="rect">
            <a:avLst/>
          </a:prstGeom>
        </p:spPr>
      </p:pic>
    </p:spTree>
    <p:extLst>
      <p:ext uri="{BB962C8B-B14F-4D97-AF65-F5344CB8AC3E}">
        <p14:creationId xmlns:p14="http://schemas.microsoft.com/office/powerpoint/2010/main" val="274098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082050C-E3D1-4CB6-AEC8-A402903048E9}"/>
              </a:ext>
            </a:extLst>
          </p:cNvPr>
          <p:cNvPicPr>
            <a:picLocks noGrp="1" noChangeAspect="1"/>
          </p:cNvPicPr>
          <p:nvPr>
            <p:ph type="pic" idx="1"/>
          </p:nvPr>
        </p:nvPicPr>
        <p:blipFill>
          <a:blip r:embed="rId2"/>
          <a:srcRect t="10068" b="10068"/>
          <a:stretch>
            <a:fillRect/>
          </a:stretch>
        </p:blipFill>
        <p:spPr>
          <a:prstGeom prst="rect">
            <a:avLst/>
          </a:prstGeom>
        </p:spPr>
      </p:pic>
      <p:sp>
        <p:nvSpPr>
          <p:cNvPr id="3" name="Title 2">
            <a:extLst>
              <a:ext uri="{FF2B5EF4-FFF2-40B4-BE49-F238E27FC236}">
                <a16:creationId xmlns:a16="http://schemas.microsoft.com/office/drawing/2014/main" id="{7F6F4ADD-28AD-48F1-B783-9498F96BEDB9}"/>
              </a:ext>
            </a:extLst>
          </p:cNvPr>
          <p:cNvSpPr>
            <a:spLocks noGrp="1"/>
          </p:cNvSpPr>
          <p:nvPr>
            <p:ph type="title"/>
          </p:nvPr>
        </p:nvSpPr>
        <p:spPr/>
        <p:txBody>
          <a:bodyPr/>
          <a:lstStyle/>
          <a:p>
            <a:pPr algn="ctr"/>
            <a:r>
              <a:rPr lang="en-AU" dirty="0"/>
              <a:t>Progressive</a:t>
            </a:r>
          </a:p>
        </p:txBody>
      </p:sp>
      <p:sp>
        <p:nvSpPr>
          <p:cNvPr id="4" name="Text Placeholder 3">
            <a:extLst>
              <a:ext uri="{FF2B5EF4-FFF2-40B4-BE49-F238E27FC236}">
                <a16:creationId xmlns:a16="http://schemas.microsoft.com/office/drawing/2014/main" id="{252FC3D5-B5DF-46A5-A70E-AC7FE70AEDDF}"/>
              </a:ext>
            </a:extLst>
          </p:cNvPr>
          <p:cNvSpPr>
            <a:spLocks noGrp="1"/>
          </p:cNvSpPr>
          <p:nvPr>
            <p:ph type="body" sz="half" idx="2"/>
          </p:nvPr>
        </p:nvSpPr>
        <p:spPr/>
        <p:txBody>
          <a:bodyPr/>
          <a:lstStyle/>
          <a:p>
            <a:pPr algn="ctr"/>
            <a:r>
              <a:rPr lang="en-AU" dirty="0"/>
              <a:t>https://customers.microsoft.com/en-us/story/progressive-insurance-cognitive-services</a:t>
            </a:r>
          </a:p>
        </p:txBody>
      </p:sp>
    </p:spTree>
    <p:extLst>
      <p:ext uri="{BB962C8B-B14F-4D97-AF65-F5344CB8AC3E}">
        <p14:creationId xmlns:p14="http://schemas.microsoft.com/office/powerpoint/2010/main" val="74406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7559-14AD-4EBE-874D-EBAD7130284E}"/>
              </a:ext>
            </a:extLst>
          </p:cNvPr>
          <p:cNvSpPr>
            <a:spLocks noGrp="1"/>
          </p:cNvSpPr>
          <p:nvPr>
            <p:ph type="title"/>
          </p:nvPr>
        </p:nvSpPr>
        <p:spPr/>
        <p:txBody>
          <a:bodyPr>
            <a:normAutofit/>
          </a:bodyPr>
          <a:lstStyle/>
          <a:p>
            <a:r>
              <a:rPr lang="en-US" sz="4000" dirty="0"/>
              <a:t>Honeywell</a:t>
            </a:r>
            <a:endParaRPr lang="en-AU" sz="4000" dirty="0"/>
          </a:p>
        </p:txBody>
      </p:sp>
      <p:sp>
        <p:nvSpPr>
          <p:cNvPr id="3" name="Content Placeholder 2">
            <a:extLst>
              <a:ext uri="{FF2B5EF4-FFF2-40B4-BE49-F238E27FC236}">
                <a16:creationId xmlns:a16="http://schemas.microsoft.com/office/drawing/2014/main" id="{72B52C24-88A3-4294-A740-A8641D2B456F}"/>
              </a:ext>
            </a:extLst>
          </p:cNvPr>
          <p:cNvSpPr>
            <a:spLocks noGrp="1"/>
          </p:cNvSpPr>
          <p:nvPr>
            <p:ph idx="1"/>
          </p:nvPr>
        </p:nvSpPr>
        <p:spPr>
          <a:xfrm>
            <a:off x="1097280" y="2108201"/>
            <a:ext cx="5827222" cy="2812141"/>
          </a:xfrm>
        </p:spPr>
        <p:txBody>
          <a:bodyPr>
            <a:normAutofit/>
          </a:bodyPr>
          <a:lstStyle/>
          <a:p>
            <a:pPr>
              <a:lnSpc>
                <a:spcPct val="200000"/>
              </a:lnSpc>
              <a:buFont typeface="Wingdings" panose="05000000000000000000" pitchFamily="2" charset="2"/>
              <a:buChar char="v"/>
            </a:pPr>
            <a:r>
              <a:rPr lang="en-AU" sz="2400" dirty="0"/>
              <a:t> IoT + AI connected products</a:t>
            </a:r>
          </a:p>
          <a:p>
            <a:pPr>
              <a:lnSpc>
                <a:spcPct val="200000"/>
              </a:lnSpc>
              <a:buFont typeface="Wingdings" panose="05000000000000000000" pitchFamily="2" charset="2"/>
              <a:buChar char="v"/>
            </a:pPr>
            <a:r>
              <a:rPr lang="en-US" sz="2400" dirty="0"/>
              <a:t> Azure IoT Hub</a:t>
            </a:r>
          </a:p>
          <a:p>
            <a:pPr>
              <a:lnSpc>
                <a:spcPct val="200000"/>
              </a:lnSpc>
              <a:buFont typeface="Wingdings" panose="05000000000000000000" pitchFamily="2" charset="2"/>
              <a:buChar char="v"/>
            </a:pPr>
            <a:r>
              <a:rPr lang="en-AU" sz="2400" dirty="0"/>
              <a:t> </a:t>
            </a:r>
            <a:r>
              <a:rPr lang="en-US" sz="2400" dirty="0"/>
              <a:t>Millions of events per second</a:t>
            </a:r>
          </a:p>
          <a:p>
            <a:pPr>
              <a:lnSpc>
                <a:spcPct val="200000"/>
              </a:lnSpc>
              <a:buFont typeface="Wingdings" panose="05000000000000000000" pitchFamily="2" charset="2"/>
              <a:buChar char="v"/>
            </a:pPr>
            <a:endParaRPr lang="en-AU" sz="2400" dirty="0"/>
          </a:p>
        </p:txBody>
      </p:sp>
      <p:sp>
        <p:nvSpPr>
          <p:cNvPr id="4" name="TextBox 3">
            <a:extLst>
              <a:ext uri="{FF2B5EF4-FFF2-40B4-BE49-F238E27FC236}">
                <a16:creationId xmlns:a16="http://schemas.microsoft.com/office/drawing/2014/main" id="{AA6FC977-BBD0-4C79-8A6B-B8887AF38125}"/>
              </a:ext>
            </a:extLst>
          </p:cNvPr>
          <p:cNvSpPr txBox="1"/>
          <p:nvPr/>
        </p:nvSpPr>
        <p:spPr>
          <a:xfrm>
            <a:off x="6653349" y="2510444"/>
            <a:ext cx="5566284" cy="1668662"/>
          </a:xfrm>
          <a:prstGeom prst="rect">
            <a:avLst/>
          </a:prstGeom>
          <a:noFill/>
        </p:spPr>
        <p:txBody>
          <a:bodyPr wrap="square" rtlCol="0">
            <a:spAutoFit/>
          </a:bodyPr>
          <a:lstStyle/>
          <a:p>
            <a:r>
              <a:rPr lang="en-US" sz="2800" dirty="0">
                <a:solidFill>
                  <a:srgbClr val="0070C0"/>
                </a:solidFill>
              </a:rPr>
              <a:t>“Our many years of strong collaboration with Microsoft</a:t>
            </a:r>
          </a:p>
          <a:p>
            <a:r>
              <a:rPr lang="en-US" sz="2800" dirty="0">
                <a:solidFill>
                  <a:srgbClr val="0070C0"/>
                </a:solidFill>
              </a:rPr>
              <a:t>is really key.”</a:t>
            </a:r>
          </a:p>
          <a:p>
            <a:pPr>
              <a:lnSpc>
                <a:spcPct val="150000"/>
              </a:lnSpc>
            </a:pPr>
            <a:r>
              <a:rPr lang="en-US" sz="1400" dirty="0">
                <a:solidFill>
                  <a:schemeClr val="bg1">
                    <a:lumMod val="50000"/>
                  </a:schemeClr>
                </a:solidFill>
              </a:rPr>
              <a:t>Scott Harkins, vice president for Honeywell Connected Home</a:t>
            </a:r>
            <a:endParaRPr lang="en-AU" sz="1400" dirty="0">
              <a:solidFill>
                <a:schemeClr val="bg1">
                  <a:lumMod val="50000"/>
                </a:schemeClr>
              </a:solidFill>
            </a:endParaRPr>
          </a:p>
        </p:txBody>
      </p:sp>
    </p:spTree>
    <p:extLst>
      <p:ext uri="{BB962C8B-B14F-4D97-AF65-F5344CB8AC3E}">
        <p14:creationId xmlns:p14="http://schemas.microsoft.com/office/powerpoint/2010/main" val="324349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082050C-E3D1-4CB6-AEC8-A402903048E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0" y="0"/>
            <a:ext cx="12192000" cy="4578350"/>
          </a:xfrm>
          <a:prstGeom prst="rect">
            <a:avLst/>
          </a:prstGeom>
        </p:spPr>
      </p:pic>
      <p:sp>
        <p:nvSpPr>
          <p:cNvPr id="3" name="Title 2">
            <a:extLst>
              <a:ext uri="{FF2B5EF4-FFF2-40B4-BE49-F238E27FC236}">
                <a16:creationId xmlns:a16="http://schemas.microsoft.com/office/drawing/2014/main" id="{7F6F4ADD-28AD-48F1-B783-9498F96BEDB9}"/>
              </a:ext>
            </a:extLst>
          </p:cNvPr>
          <p:cNvSpPr>
            <a:spLocks noGrp="1"/>
          </p:cNvSpPr>
          <p:nvPr>
            <p:ph type="title"/>
          </p:nvPr>
        </p:nvSpPr>
        <p:spPr/>
        <p:txBody>
          <a:bodyPr/>
          <a:lstStyle/>
          <a:p>
            <a:pPr algn="ctr"/>
            <a:r>
              <a:rPr lang="en-AU" dirty="0"/>
              <a:t>Honeywell</a:t>
            </a:r>
          </a:p>
        </p:txBody>
      </p:sp>
      <p:sp>
        <p:nvSpPr>
          <p:cNvPr id="4" name="Text Placeholder 3">
            <a:extLst>
              <a:ext uri="{FF2B5EF4-FFF2-40B4-BE49-F238E27FC236}">
                <a16:creationId xmlns:a16="http://schemas.microsoft.com/office/drawing/2014/main" id="{252FC3D5-B5DF-46A5-A70E-AC7FE70AEDDF}"/>
              </a:ext>
            </a:extLst>
          </p:cNvPr>
          <p:cNvSpPr>
            <a:spLocks noGrp="1"/>
          </p:cNvSpPr>
          <p:nvPr>
            <p:ph type="body" sz="half" idx="2"/>
          </p:nvPr>
        </p:nvSpPr>
        <p:spPr/>
        <p:txBody>
          <a:bodyPr/>
          <a:lstStyle/>
          <a:p>
            <a:pPr algn="ctr"/>
            <a:r>
              <a:rPr lang="en-AU" dirty="0"/>
              <a:t>https://news.microsoft.com/transform/honeywells-connected-home-portfolio-powered-by-azure-helps-save-money-and-provides-peace-of-mind/</a:t>
            </a:r>
          </a:p>
        </p:txBody>
      </p:sp>
    </p:spTree>
    <p:extLst>
      <p:ext uri="{BB962C8B-B14F-4D97-AF65-F5344CB8AC3E}">
        <p14:creationId xmlns:p14="http://schemas.microsoft.com/office/powerpoint/2010/main" val="899189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7559-14AD-4EBE-874D-EBAD7130284E}"/>
              </a:ext>
            </a:extLst>
          </p:cNvPr>
          <p:cNvSpPr>
            <a:spLocks noGrp="1"/>
          </p:cNvSpPr>
          <p:nvPr>
            <p:ph type="title"/>
          </p:nvPr>
        </p:nvSpPr>
        <p:spPr/>
        <p:txBody>
          <a:bodyPr>
            <a:normAutofit/>
          </a:bodyPr>
          <a:lstStyle/>
          <a:p>
            <a:r>
              <a:rPr lang="en-US" sz="4000" dirty="0"/>
              <a:t>Reuters</a:t>
            </a:r>
            <a:endParaRPr lang="en-AU" sz="4000" dirty="0"/>
          </a:p>
        </p:txBody>
      </p:sp>
      <p:sp>
        <p:nvSpPr>
          <p:cNvPr id="3" name="Content Placeholder 2">
            <a:extLst>
              <a:ext uri="{FF2B5EF4-FFF2-40B4-BE49-F238E27FC236}">
                <a16:creationId xmlns:a16="http://schemas.microsoft.com/office/drawing/2014/main" id="{72B52C24-88A3-4294-A740-A8641D2B456F}"/>
              </a:ext>
            </a:extLst>
          </p:cNvPr>
          <p:cNvSpPr>
            <a:spLocks noGrp="1"/>
          </p:cNvSpPr>
          <p:nvPr>
            <p:ph idx="1"/>
          </p:nvPr>
        </p:nvSpPr>
        <p:spPr>
          <a:xfrm>
            <a:off x="1097280" y="2108201"/>
            <a:ext cx="5827222" cy="2812141"/>
          </a:xfrm>
        </p:spPr>
        <p:txBody>
          <a:bodyPr>
            <a:normAutofit/>
          </a:bodyPr>
          <a:lstStyle/>
          <a:p>
            <a:pPr>
              <a:lnSpc>
                <a:spcPct val="200000"/>
              </a:lnSpc>
              <a:buFont typeface="Wingdings" panose="05000000000000000000" pitchFamily="2" charset="2"/>
              <a:buChar char="v"/>
            </a:pPr>
            <a:r>
              <a:rPr lang="en-AU" sz="2400" dirty="0"/>
              <a:t> Video recommendation engine</a:t>
            </a:r>
          </a:p>
          <a:p>
            <a:pPr>
              <a:lnSpc>
                <a:spcPct val="200000"/>
              </a:lnSpc>
              <a:buFont typeface="Wingdings" panose="05000000000000000000" pitchFamily="2" charset="2"/>
              <a:buChar char="v"/>
            </a:pPr>
            <a:r>
              <a:rPr lang="en-US" sz="2400" dirty="0"/>
              <a:t> Azure Machine Learning</a:t>
            </a:r>
          </a:p>
          <a:p>
            <a:pPr>
              <a:lnSpc>
                <a:spcPct val="200000"/>
              </a:lnSpc>
              <a:buFont typeface="Wingdings" panose="05000000000000000000" pitchFamily="2" charset="2"/>
              <a:buChar char="v"/>
            </a:pPr>
            <a:r>
              <a:rPr lang="en-AU" sz="2400" dirty="0"/>
              <a:t> </a:t>
            </a:r>
            <a:r>
              <a:rPr lang="en-US" sz="2400" dirty="0"/>
              <a:t>15-minute process update</a:t>
            </a:r>
          </a:p>
          <a:p>
            <a:pPr>
              <a:lnSpc>
                <a:spcPct val="200000"/>
              </a:lnSpc>
              <a:buFont typeface="Wingdings" panose="05000000000000000000" pitchFamily="2" charset="2"/>
              <a:buChar char="v"/>
            </a:pPr>
            <a:endParaRPr lang="en-AU" sz="2400" dirty="0"/>
          </a:p>
        </p:txBody>
      </p:sp>
      <p:pic>
        <p:nvPicPr>
          <p:cNvPr id="5" name="Picture 4">
            <a:extLst>
              <a:ext uri="{FF2B5EF4-FFF2-40B4-BE49-F238E27FC236}">
                <a16:creationId xmlns:a16="http://schemas.microsoft.com/office/drawing/2014/main" id="{2F0A6A4C-EC26-4631-B4AE-FE63D578C633}"/>
              </a:ext>
            </a:extLst>
          </p:cNvPr>
          <p:cNvPicPr>
            <a:picLocks noChangeAspect="1"/>
          </p:cNvPicPr>
          <p:nvPr/>
        </p:nvPicPr>
        <p:blipFill>
          <a:blip r:embed="rId2"/>
          <a:stretch>
            <a:fillRect/>
          </a:stretch>
        </p:blipFill>
        <p:spPr>
          <a:xfrm>
            <a:off x="6418417" y="2108201"/>
            <a:ext cx="5639587" cy="3667637"/>
          </a:xfrm>
          <a:prstGeom prst="rect">
            <a:avLst/>
          </a:prstGeom>
        </p:spPr>
      </p:pic>
    </p:spTree>
    <p:extLst>
      <p:ext uri="{BB962C8B-B14F-4D97-AF65-F5344CB8AC3E}">
        <p14:creationId xmlns:p14="http://schemas.microsoft.com/office/powerpoint/2010/main" val="62267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082050C-E3D1-4CB6-AEC8-A402903048E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4013" y="0"/>
            <a:ext cx="12183973" cy="4578350"/>
          </a:xfrm>
          <a:prstGeom prst="rect">
            <a:avLst/>
          </a:prstGeom>
        </p:spPr>
      </p:pic>
      <p:sp>
        <p:nvSpPr>
          <p:cNvPr id="3" name="Title 2">
            <a:extLst>
              <a:ext uri="{FF2B5EF4-FFF2-40B4-BE49-F238E27FC236}">
                <a16:creationId xmlns:a16="http://schemas.microsoft.com/office/drawing/2014/main" id="{7F6F4ADD-28AD-48F1-B783-9498F96BEDB9}"/>
              </a:ext>
            </a:extLst>
          </p:cNvPr>
          <p:cNvSpPr>
            <a:spLocks noGrp="1"/>
          </p:cNvSpPr>
          <p:nvPr>
            <p:ph type="title"/>
          </p:nvPr>
        </p:nvSpPr>
        <p:spPr/>
        <p:txBody>
          <a:bodyPr/>
          <a:lstStyle/>
          <a:p>
            <a:pPr algn="ctr"/>
            <a:r>
              <a:rPr lang="en-AU" dirty="0"/>
              <a:t>Reuters</a:t>
            </a:r>
          </a:p>
        </p:txBody>
      </p:sp>
      <p:sp>
        <p:nvSpPr>
          <p:cNvPr id="4" name="Text Placeholder 3">
            <a:extLst>
              <a:ext uri="{FF2B5EF4-FFF2-40B4-BE49-F238E27FC236}">
                <a16:creationId xmlns:a16="http://schemas.microsoft.com/office/drawing/2014/main" id="{252FC3D5-B5DF-46A5-A70E-AC7FE70AEDDF}"/>
              </a:ext>
            </a:extLst>
          </p:cNvPr>
          <p:cNvSpPr>
            <a:spLocks noGrp="1"/>
          </p:cNvSpPr>
          <p:nvPr>
            <p:ph type="body" sz="half" idx="2"/>
          </p:nvPr>
        </p:nvSpPr>
        <p:spPr/>
        <p:txBody>
          <a:bodyPr/>
          <a:lstStyle/>
          <a:p>
            <a:pPr algn="ctr"/>
            <a:r>
              <a:rPr lang="en-AU" dirty="0"/>
              <a:t>https://customers.microsoft.com/en-us/story/reuters-media-azuremachinelearning</a:t>
            </a:r>
          </a:p>
        </p:txBody>
      </p:sp>
    </p:spTree>
    <p:extLst>
      <p:ext uri="{BB962C8B-B14F-4D97-AF65-F5344CB8AC3E}">
        <p14:creationId xmlns:p14="http://schemas.microsoft.com/office/powerpoint/2010/main" val="451442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AU" dirty="0"/>
              <a:t>Azure AI ecosystem</a:t>
            </a:r>
          </a:p>
        </p:txBody>
      </p:sp>
      <p:pic>
        <p:nvPicPr>
          <p:cNvPr id="6148" name="Picture 4" descr="Image result for azure ai ecosystem">
            <a:extLst>
              <a:ext uri="{FF2B5EF4-FFF2-40B4-BE49-F238E27FC236}">
                <a16:creationId xmlns:a16="http://schemas.microsoft.com/office/drawing/2014/main" id="{06B647DC-D435-4438-8100-E7020155DA73}"/>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6223" b="622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376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A1C7-7EFE-417B-8F49-D56191E5EAFD}"/>
              </a:ext>
            </a:extLst>
          </p:cNvPr>
          <p:cNvSpPr>
            <a:spLocks noGrp="1"/>
          </p:cNvSpPr>
          <p:nvPr>
            <p:ph type="title"/>
          </p:nvPr>
        </p:nvSpPr>
        <p:spPr/>
        <p:txBody>
          <a:bodyPr/>
          <a:lstStyle/>
          <a:p>
            <a:r>
              <a:rPr lang="en-AU" dirty="0"/>
              <a:t>Azure AI ecosystem</a:t>
            </a:r>
          </a:p>
        </p:txBody>
      </p:sp>
      <p:sp>
        <p:nvSpPr>
          <p:cNvPr id="3" name="Content Placeholder 2">
            <a:extLst>
              <a:ext uri="{FF2B5EF4-FFF2-40B4-BE49-F238E27FC236}">
                <a16:creationId xmlns:a16="http://schemas.microsoft.com/office/drawing/2014/main" id="{CF81D3A7-CF85-4BF2-8790-43D2DF799A4D}"/>
              </a:ext>
            </a:extLst>
          </p:cNvPr>
          <p:cNvSpPr>
            <a:spLocks noGrp="1"/>
          </p:cNvSpPr>
          <p:nvPr>
            <p:ph idx="1"/>
          </p:nvPr>
        </p:nvSpPr>
        <p:spPr/>
        <p:txBody>
          <a:bodyPr>
            <a:normAutofit/>
          </a:bodyPr>
          <a:lstStyle/>
          <a:p>
            <a:pPr>
              <a:lnSpc>
                <a:spcPct val="150000"/>
              </a:lnSpc>
            </a:pPr>
            <a:r>
              <a:rPr lang="en-US" sz="2400" dirty="0"/>
              <a:t>Microsoft principles of AI</a:t>
            </a:r>
          </a:p>
          <a:p>
            <a:pPr>
              <a:lnSpc>
                <a:spcPct val="150000"/>
              </a:lnSpc>
            </a:pPr>
            <a:r>
              <a:rPr lang="en-US" sz="2400" dirty="0"/>
              <a:t>Doing AI responsibly</a:t>
            </a:r>
          </a:p>
          <a:p>
            <a:pPr>
              <a:lnSpc>
                <a:spcPct val="150000"/>
              </a:lnSpc>
            </a:pPr>
            <a:r>
              <a:rPr lang="en-US" sz="2400" dirty="0"/>
              <a:t>Ready-to-use AI Services</a:t>
            </a:r>
          </a:p>
          <a:p>
            <a:pPr>
              <a:lnSpc>
                <a:spcPct val="150000"/>
              </a:lnSpc>
            </a:pPr>
            <a:r>
              <a:rPr lang="en-US" sz="2400" dirty="0"/>
              <a:t>Conversational AI</a:t>
            </a:r>
          </a:p>
          <a:p>
            <a:pPr>
              <a:lnSpc>
                <a:spcPct val="150000"/>
              </a:lnSpc>
            </a:pPr>
            <a:r>
              <a:rPr lang="en-US" sz="2400" dirty="0"/>
              <a:t>Knowledge Mining with AI</a:t>
            </a:r>
          </a:p>
        </p:txBody>
      </p:sp>
      <p:pic>
        <p:nvPicPr>
          <p:cNvPr id="4" name="Picture 3">
            <a:extLst>
              <a:ext uri="{FF2B5EF4-FFF2-40B4-BE49-F238E27FC236}">
                <a16:creationId xmlns:a16="http://schemas.microsoft.com/office/drawing/2014/main" id="{5434E4B3-F1AE-45CB-B7A8-5F6E68841E5E}"/>
              </a:ext>
            </a:extLst>
          </p:cNvPr>
          <p:cNvPicPr>
            <a:picLocks noChangeAspect="1"/>
          </p:cNvPicPr>
          <p:nvPr/>
        </p:nvPicPr>
        <p:blipFill>
          <a:blip r:embed="rId2"/>
          <a:stretch>
            <a:fillRect/>
          </a:stretch>
        </p:blipFill>
        <p:spPr>
          <a:xfrm>
            <a:off x="5625756" y="2251999"/>
            <a:ext cx="5468964" cy="347329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87071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6873-9641-4219-8891-C747ECFA9C2F}"/>
              </a:ext>
            </a:extLst>
          </p:cNvPr>
          <p:cNvSpPr>
            <a:spLocks noGrp="1"/>
          </p:cNvSpPr>
          <p:nvPr>
            <p:ph type="title"/>
          </p:nvPr>
        </p:nvSpPr>
        <p:spPr/>
        <p:txBody>
          <a:bodyPr/>
          <a:lstStyle/>
          <a:p>
            <a:r>
              <a:rPr lang="en-US" dirty="0"/>
              <a:t>The Art of Possible with Azure AI</a:t>
            </a:r>
            <a:endParaRPr lang="en-AU" dirty="0"/>
          </a:p>
        </p:txBody>
      </p:sp>
      <p:sp>
        <p:nvSpPr>
          <p:cNvPr id="3" name="Content Placeholder 2">
            <a:extLst>
              <a:ext uri="{FF2B5EF4-FFF2-40B4-BE49-F238E27FC236}">
                <a16:creationId xmlns:a16="http://schemas.microsoft.com/office/drawing/2014/main" id="{013AC0AB-E227-4FB8-BC98-1A6FB7DE6E8C}"/>
              </a:ext>
            </a:extLst>
          </p:cNvPr>
          <p:cNvSpPr>
            <a:spLocks noGrp="1"/>
          </p:cNvSpPr>
          <p:nvPr>
            <p:ph idx="1"/>
          </p:nvPr>
        </p:nvSpPr>
        <p:spPr/>
        <p:txBody>
          <a:bodyPr>
            <a:normAutofit/>
          </a:bodyPr>
          <a:lstStyle/>
          <a:p>
            <a:r>
              <a:rPr lang="en-AU" sz="2400" dirty="0"/>
              <a:t>AI and its applications in Digital Enterprise</a:t>
            </a:r>
          </a:p>
          <a:p>
            <a:r>
              <a:rPr lang="en-AU" sz="2400" dirty="0"/>
              <a:t>Successful Customer case studies</a:t>
            </a:r>
          </a:p>
          <a:p>
            <a:r>
              <a:rPr lang="en-AU" sz="2400" dirty="0"/>
              <a:t>Azure AI ecosystem</a:t>
            </a:r>
          </a:p>
          <a:p>
            <a:r>
              <a:rPr lang="en-AU" sz="2400" dirty="0"/>
              <a:t>Ready-to-use AI services</a:t>
            </a:r>
          </a:p>
          <a:p>
            <a:r>
              <a:rPr lang="en-AU" sz="2400" dirty="0"/>
              <a:t>Conversational AI</a:t>
            </a:r>
          </a:p>
          <a:p>
            <a:r>
              <a:rPr lang="en-AU" sz="2400" dirty="0"/>
              <a:t>Knowledge Mining</a:t>
            </a:r>
          </a:p>
        </p:txBody>
      </p:sp>
    </p:spTree>
    <p:extLst>
      <p:ext uri="{BB962C8B-B14F-4D97-AF65-F5344CB8AC3E}">
        <p14:creationId xmlns:p14="http://schemas.microsoft.com/office/powerpoint/2010/main" val="19530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A350-477F-4BB1-B2DD-677191429388}"/>
              </a:ext>
            </a:extLst>
          </p:cNvPr>
          <p:cNvSpPr>
            <a:spLocks noGrp="1"/>
          </p:cNvSpPr>
          <p:nvPr>
            <p:ph type="title"/>
          </p:nvPr>
        </p:nvSpPr>
        <p:spPr/>
        <p:txBody>
          <a:bodyPr/>
          <a:lstStyle/>
          <a:p>
            <a:r>
              <a:rPr lang="en-AU" dirty="0"/>
              <a:t>Microsoft AI principles</a:t>
            </a:r>
          </a:p>
        </p:txBody>
      </p:sp>
      <p:sp>
        <p:nvSpPr>
          <p:cNvPr id="3" name="Content Placeholder 2">
            <a:extLst>
              <a:ext uri="{FF2B5EF4-FFF2-40B4-BE49-F238E27FC236}">
                <a16:creationId xmlns:a16="http://schemas.microsoft.com/office/drawing/2014/main" id="{F9231226-91AB-4F24-B5CF-5CE7F075EA6C}"/>
              </a:ext>
            </a:extLst>
          </p:cNvPr>
          <p:cNvSpPr>
            <a:spLocks noGrp="1"/>
          </p:cNvSpPr>
          <p:nvPr>
            <p:ph idx="1"/>
          </p:nvPr>
        </p:nvSpPr>
        <p:spPr/>
        <p:txBody>
          <a:bodyPr>
            <a:normAutofit fontScale="92500" lnSpcReduction="10000"/>
          </a:bodyPr>
          <a:lstStyle/>
          <a:p>
            <a:pPr>
              <a:lnSpc>
                <a:spcPct val="150000"/>
              </a:lnSpc>
              <a:buFont typeface="Wingdings" panose="05000000000000000000" pitchFamily="2" charset="2"/>
              <a:buChar char="v"/>
            </a:pPr>
            <a:r>
              <a:rPr lang="en-AU" sz="2400" dirty="0"/>
              <a:t> Fairness</a:t>
            </a:r>
          </a:p>
          <a:p>
            <a:pPr>
              <a:lnSpc>
                <a:spcPct val="150000"/>
              </a:lnSpc>
              <a:buFont typeface="Wingdings" panose="05000000000000000000" pitchFamily="2" charset="2"/>
              <a:buChar char="v"/>
            </a:pPr>
            <a:r>
              <a:rPr lang="en-AU" sz="2400" dirty="0"/>
              <a:t> Reliability &amp; Safety</a:t>
            </a:r>
          </a:p>
          <a:p>
            <a:pPr>
              <a:lnSpc>
                <a:spcPct val="150000"/>
              </a:lnSpc>
              <a:buFont typeface="Wingdings" panose="05000000000000000000" pitchFamily="2" charset="2"/>
              <a:buChar char="v"/>
            </a:pPr>
            <a:r>
              <a:rPr lang="en-AU" sz="2400" dirty="0"/>
              <a:t> Privacy &amp; Security</a:t>
            </a:r>
          </a:p>
          <a:p>
            <a:pPr>
              <a:lnSpc>
                <a:spcPct val="150000"/>
              </a:lnSpc>
              <a:buFont typeface="Wingdings" panose="05000000000000000000" pitchFamily="2" charset="2"/>
              <a:buChar char="v"/>
            </a:pPr>
            <a:r>
              <a:rPr lang="en-AU" sz="2400" dirty="0"/>
              <a:t> Inclusiveness</a:t>
            </a:r>
          </a:p>
          <a:p>
            <a:pPr>
              <a:lnSpc>
                <a:spcPct val="150000"/>
              </a:lnSpc>
              <a:buFont typeface="Wingdings" panose="05000000000000000000" pitchFamily="2" charset="2"/>
              <a:buChar char="v"/>
            </a:pPr>
            <a:r>
              <a:rPr lang="en-AU" sz="2400" dirty="0"/>
              <a:t> Transparency</a:t>
            </a:r>
          </a:p>
          <a:p>
            <a:pPr>
              <a:lnSpc>
                <a:spcPct val="150000"/>
              </a:lnSpc>
              <a:buFont typeface="Wingdings" panose="05000000000000000000" pitchFamily="2" charset="2"/>
              <a:buChar char="v"/>
            </a:pPr>
            <a:r>
              <a:rPr lang="en-AU" sz="2400" dirty="0"/>
              <a:t> Accountability</a:t>
            </a:r>
          </a:p>
        </p:txBody>
      </p:sp>
      <p:sp>
        <p:nvSpPr>
          <p:cNvPr id="4" name="Speech Bubble: Rectangle 3">
            <a:extLst>
              <a:ext uri="{FF2B5EF4-FFF2-40B4-BE49-F238E27FC236}">
                <a16:creationId xmlns:a16="http://schemas.microsoft.com/office/drawing/2014/main" id="{E11C87A7-0F25-415B-94B4-7481B7DE3053}"/>
              </a:ext>
            </a:extLst>
          </p:cNvPr>
          <p:cNvSpPr/>
          <p:nvPr/>
        </p:nvSpPr>
        <p:spPr>
          <a:xfrm>
            <a:off x="6078583" y="2108201"/>
            <a:ext cx="5077097" cy="1450757"/>
          </a:xfrm>
          <a:prstGeom prst="wedgeRectCallout">
            <a:avLst>
              <a:gd name="adj1" fmla="val -37698"/>
              <a:gd name="adj2" fmla="val 7848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dirty="0"/>
              <a:t>Designing AI to be trustworthy requires creating solutions that reflect ethical principles that are deeply rooted in important and timeless values.</a:t>
            </a:r>
            <a:endParaRPr lang="en-AU" sz="2000" dirty="0"/>
          </a:p>
        </p:txBody>
      </p:sp>
      <p:sp>
        <p:nvSpPr>
          <p:cNvPr id="5" name="TextBox 4">
            <a:extLst>
              <a:ext uri="{FF2B5EF4-FFF2-40B4-BE49-F238E27FC236}">
                <a16:creationId xmlns:a16="http://schemas.microsoft.com/office/drawing/2014/main" id="{0E450E51-E206-462A-BD6C-99C6F2C4F390}"/>
              </a:ext>
            </a:extLst>
          </p:cNvPr>
          <p:cNvSpPr txBox="1"/>
          <p:nvPr/>
        </p:nvSpPr>
        <p:spPr>
          <a:xfrm>
            <a:off x="6068536" y="3988646"/>
            <a:ext cx="5026184" cy="338554"/>
          </a:xfrm>
          <a:prstGeom prst="rect">
            <a:avLst/>
          </a:prstGeom>
          <a:noFill/>
        </p:spPr>
        <p:txBody>
          <a:bodyPr wrap="none" rtlCol="0">
            <a:spAutoFit/>
          </a:bodyPr>
          <a:lstStyle/>
          <a:p>
            <a:r>
              <a:rPr lang="en-AU" sz="1600" dirty="0">
                <a:hlinkClick r:id="rId2"/>
              </a:rPr>
              <a:t>https://www.microsoft.com/en-us/ai/our-approach-to-ai</a:t>
            </a:r>
            <a:endParaRPr lang="en-AU" sz="1600" dirty="0"/>
          </a:p>
        </p:txBody>
      </p:sp>
    </p:spTree>
    <p:extLst>
      <p:ext uri="{BB962C8B-B14F-4D97-AF65-F5344CB8AC3E}">
        <p14:creationId xmlns:p14="http://schemas.microsoft.com/office/powerpoint/2010/main" val="241214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A350-477F-4BB1-B2DD-677191429388}"/>
              </a:ext>
            </a:extLst>
          </p:cNvPr>
          <p:cNvSpPr>
            <a:spLocks noGrp="1"/>
          </p:cNvSpPr>
          <p:nvPr>
            <p:ph type="title"/>
          </p:nvPr>
        </p:nvSpPr>
        <p:spPr/>
        <p:txBody>
          <a:bodyPr/>
          <a:lstStyle/>
          <a:p>
            <a:r>
              <a:rPr lang="en-AU" dirty="0"/>
              <a:t>Guidelines for responsible bots</a:t>
            </a:r>
          </a:p>
        </p:txBody>
      </p:sp>
      <p:sp>
        <p:nvSpPr>
          <p:cNvPr id="3" name="Content Placeholder 2">
            <a:extLst>
              <a:ext uri="{FF2B5EF4-FFF2-40B4-BE49-F238E27FC236}">
                <a16:creationId xmlns:a16="http://schemas.microsoft.com/office/drawing/2014/main" id="{F9231226-91AB-4F24-B5CF-5CE7F075EA6C}"/>
              </a:ext>
            </a:extLst>
          </p:cNvPr>
          <p:cNvSpPr>
            <a:spLocks noGrp="1"/>
          </p:cNvSpPr>
          <p:nvPr>
            <p:ph idx="1"/>
          </p:nvPr>
        </p:nvSpPr>
        <p:spPr/>
        <p:txBody>
          <a:bodyPr>
            <a:normAutofit fontScale="70000" lnSpcReduction="20000"/>
          </a:bodyPr>
          <a:lstStyle/>
          <a:p>
            <a:pPr>
              <a:buFont typeface="Wingdings" panose="05000000000000000000" pitchFamily="2" charset="2"/>
              <a:buChar char="v"/>
            </a:pPr>
            <a:r>
              <a:rPr lang="en-AU" sz="2400" dirty="0"/>
              <a:t> Purpose</a:t>
            </a:r>
          </a:p>
          <a:p>
            <a:pPr>
              <a:buFont typeface="Wingdings" panose="05000000000000000000" pitchFamily="2" charset="2"/>
              <a:buChar char="v"/>
            </a:pPr>
            <a:r>
              <a:rPr lang="en-AU" sz="2400" dirty="0"/>
              <a:t> Transparency</a:t>
            </a:r>
          </a:p>
          <a:p>
            <a:pPr>
              <a:buFont typeface="Wingdings" panose="05000000000000000000" pitchFamily="2" charset="2"/>
              <a:buChar char="v"/>
            </a:pPr>
            <a:r>
              <a:rPr lang="en-AU" sz="2400" dirty="0"/>
              <a:t> Culture awareness</a:t>
            </a:r>
          </a:p>
          <a:p>
            <a:pPr>
              <a:buFont typeface="Wingdings" panose="05000000000000000000" pitchFamily="2" charset="2"/>
              <a:buChar char="v"/>
            </a:pPr>
            <a:r>
              <a:rPr lang="en-AU" sz="2400" dirty="0"/>
              <a:t> Reliability</a:t>
            </a:r>
          </a:p>
          <a:p>
            <a:pPr>
              <a:buFont typeface="Wingdings" panose="05000000000000000000" pitchFamily="2" charset="2"/>
              <a:buChar char="v"/>
            </a:pPr>
            <a:r>
              <a:rPr lang="en-AU" sz="2400" dirty="0"/>
              <a:t> Fairness</a:t>
            </a:r>
          </a:p>
          <a:p>
            <a:pPr>
              <a:buFont typeface="Wingdings" panose="05000000000000000000" pitchFamily="2" charset="2"/>
              <a:buChar char="v"/>
            </a:pPr>
            <a:r>
              <a:rPr lang="en-AU" sz="2400" dirty="0"/>
              <a:t> Respect for privacy</a:t>
            </a:r>
          </a:p>
          <a:p>
            <a:pPr>
              <a:buFont typeface="Wingdings" panose="05000000000000000000" pitchFamily="2" charset="2"/>
              <a:buChar char="v"/>
            </a:pPr>
            <a:r>
              <a:rPr lang="en-AU" sz="2400" dirty="0"/>
              <a:t> Data protection</a:t>
            </a:r>
          </a:p>
          <a:p>
            <a:pPr>
              <a:buFont typeface="Wingdings" panose="05000000000000000000" pitchFamily="2" charset="2"/>
              <a:buChar char="v"/>
            </a:pPr>
            <a:r>
              <a:rPr lang="en-AU" sz="2400" dirty="0"/>
              <a:t> Accessibility</a:t>
            </a:r>
          </a:p>
          <a:p>
            <a:pPr>
              <a:buFont typeface="Wingdings" panose="05000000000000000000" pitchFamily="2" charset="2"/>
              <a:buChar char="v"/>
            </a:pPr>
            <a:r>
              <a:rPr lang="en-AU" sz="2400" dirty="0"/>
              <a:t> Hand-off to human</a:t>
            </a:r>
          </a:p>
        </p:txBody>
      </p:sp>
      <p:sp>
        <p:nvSpPr>
          <p:cNvPr id="4" name="Speech Bubble: Rectangle 3">
            <a:extLst>
              <a:ext uri="{FF2B5EF4-FFF2-40B4-BE49-F238E27FC236}">
                <a16:creationId xmlns:a16="http://schemas.microsoft.com/office/drawing/2014/main" id="{E11C87A7-0F25-415B-94B4-7481B7DE3053}"/>
              </a:ext>
            </a:extLst>
          </p:cNvPr>
          <p:cNvSpPr/>
          <p:nvPr/>
        </p:nvSpPr>
        <p:spPr>
          <a:xfrm>
            <a:off x="6078583" y="2108201"/>
            <a:ext cx="5077097" cy="1450757"/>
          </a:xfrm>
          <a:prstGeom prst="wedgeRectCallout">
            <a:avLst>
              <a:gd name="adj1" fmla="val -37698"/>
              <a:gd name="adj2" fmla="val 7848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dirty="0"/>
              <a:t>Conversational AI bots must be designed in a way that they earn the trust of others. Learn the principles to building bots that create confidence in your company and services.</a:t>
            </a:r>
            <a:endParaRPr lang="en-AU" sz="2000" dirty="0"/>
          </a:p>
        </p:txBody>
      </p:sp>
      <p:sp>
        <p:nvSpPr>
          <p:cNvPr id="5" name="TextBox 4">
            <a:extLst>
              <a:ext uri="{FF2B5EF4-FFF2-40B4-BE49-F238E27FC236}">
                <a16:creationId xmlns:a16="http://schemas.microsoft.com/office/drawing/2014/main" id="{0E450E51-E206-462A-BD6C-99C6F2C4F390}"/>
              </a:ext>
            </a:extLst>
          </p:cNvPr>
          <p:cNvSpPr txBox="1"/>
          <p:nvPr/>
        </p:nvSpPr>
        <p:spPr>
          <a:xfrm>
            <a:off x="6068536" y="3988646"/>
            <a:ext cx="6057749" cy="338554"/>
          </a:xfrm>
          <a:prstGeom prst="rect">
            <a:avLst/>
          </a:prstGeom>
          <a:noFill/>
        </p:spPr>
        <p:txBody>
          <a:bodyPr wrap="none" rtlCol="0">
            <a:spAutoFit/>
          </a:bodyPr>
          <a:lstStyle/>
          <a:p>
            <a:r>
              <a:rPr lang="en-AU" sz="1600" dirty="0">
                <a:hlinkClick r:id="rId2"/>
              </a:rPr>
              <a:t>https://www.microsoft.com/research/publication/responsible-bots/</a:t>
            </a:r>
            <a:endParaRPr lang="en-AU" sz="1600" dirty="0"/>
          </a:p>
        </p:txBody>
      </p:sp>
    </p:spTree>
    <p:extLst>
      <p:ext uri="{BB962C8B-B14F-4D97-AF65-F5344CB8AC3E}">
        <p14:creationId xmlns:p14="http://schemas.microsoft.com/office/powerpoint/2010/main" val="185281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A350-477F-4BB1-B2DD-677191429388}"/>
              </a:ext>
            </a:extLst>
          </p:cNvPr>
          <p:cNvSpPr>
            <a:spLocks noGrp="1"/>
          </p:cNvSpPr>
          <p:nvPr>
            <p:ph type="title"/>
          </p:nvPr>
        </p:nvSpPr>
        <p:spPr/>
        <p:txBody>
          <a:bodyPr/>
          <a:lstStyle/>
          <a:p>
            <a:r>
              <a:rPr lang="en-AU" dirty="0"/>
              <a:t>AI for Good</a:t>
            </a:r>
          </a:p>
        </p:txBody>
      </p:sp>
      <p:sp>
        <p:nvSpPr>
          <p:cNvPr id="3" name="Content Placeholder 2">
            <a:extLst>
              <a:ext uri="{FF2B5EF4-FFF2-40B4-BE49-F238E27FC236}">
                <a16:creationId xmlns:a16="http://schemas.microsoft.com/office/drawing/2014/main" id="{F9231226-91AB-4F24-B5CF-5CE7F075EA6C}"/>
              </a:ext>
            </a:extLst>
          </p:cNvPr>
          <p:cNvSpPr>
            <a:spLocks noGrp="1"/>
          </p:cNvSpPr>
          <p:nvPr>
            <p:ph idx="1"/>
          </p:nvPr>
        </p:nvSpPr>
        <p:spPr/>
        <p:txBody>
          <a:bodyPr>
            <a:normAutofit/>
          </a:bodyPr>
          <a:lstStyle/>
          <a:p>
            <a:pPr>
              <a:lnSpc>
                <a:spcPct val="200000"/>
              </a:lnSpc>
              <a:buFont typeface="Wingdings" panose="05000000000000000000" pitchFamily="2" charset="2"/>
              <a:buChar char="v"/>
            </a:pPr>
            <a:r>
              <a:rPr lang="en-AU" sz="2400" dirty="0"/>
              <a:t> Earth</a:t>
            </a:r>
          </a:p>
          <a:p>
            <a:pPr>
              <a:lnSpc>
                <a:spcPct val="200000"/>
              </a:lnSpc>
              <a:buFont typeface="Wingdings" panose="05000000000000000000" pitchFamily="2" charset="2"/>
              <a:buChar char="v"/>
            </a:pPr>
            <a:r>
              <a:rPr lang="en-AU" sz="2400" dirty="0"/>
              <a:t> Accessibility</a:t>
            </a:r>
          </a:p>
          <a:p>
            <a:pPr>
              <a:lnSpc>
                <a:spcPct val="200000"/>
              </a:lnSpc>
              <a:buFont typeface="Wingdings" panose="05000000000000000000" pitchFamily="2" charset="2"/>
              <a:buChar char="v"/>
            </a:pPr>
            <a:r>
              <a:rPr lang="en-AU" sz="2400" dirty="0"/>
              <a:t> Humanitarian Action</a:t>
            </a:r>
          </a:p>
          <a:p>
            <a:pPr>
              <a:lnSpc>
                <a:spcPct val="200000"/>
              </a:lnSpc>
              <a:buFont typeface="Wingdings" panose="05000000000000000000" pitchFamily="2" charset="2"/>
              <a:buChar char="v"/>
            </a:pPr>
            <a:r>
              <a:rPr lang="en-AU" sz="2400" dirty="0"/>
              <a:t> Cultural Heritage</a:t>
            </a:r>
          </a:p>
        </p:txBody>
      </p:sp>
      <p:sp>
        <p:nvSpPr>
          <p:cNvPr id="4" name="Speech Bubble: Rectangle 3">
            <a:extLst>
              <a:ext uri="{FF2B5EF4-FFF2-40B4-BE49-F238E27FC236}">
                <a16:creationId xmlns:a16="http://schemas.microsoft.com/office/drawing/2014/main" id="{E11C87A7-0F25-415B-94B4-7481B7DE3053}"/>
              </a:ext>
            </a:extLst>
          </p:cNvPr>
          <p:cNvSpPr/>
          <p:nvPr/>
        </p:nvSpPr>
        <p:spPr>
          <a:xfrm>
            <a:off x="6078583" y="2108201"/>
            <a:ext cx="5077097" cy="1450757"/>
          </a:xfrm>
          <a:prstGeom prst="wedgeRectCallout">
            <a:avLst>
              <a:gd name="adj1" fmla="val -37698"/>
              <a:gd name="adj2" fmla="val 7848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dirty="0"/>
              <a:t>Applied AI uses technology to empower solutions to humanitarian issues and create a more sustainable and accessible world.</a:t>
            </a:r>
            <a:endParaRPr lang="en-AU" sz="2000" dirty="0"/>
          </a:p>
        </p:txBody>
      </p:sp>
      <p:sp>
        <p:nvSpPr>
          <p:cNvPr id="5" name="TextBox 4">
            <a:extLst>
              <a:ext uri="{FF2B5EF4-FFF2-40B4-BE49-F238E27FC236}">
                <a16:creationId xmlns:a16="http://schemas.microsoft.com/office/drawing/2014/main" id="{0E450E51-E206-462A-BD6C-99C6F2C4F390}"/>
              </a:ext>
            </a:extLst>
          </p:cNvPr>
          <p:cNvSpPr txBox="1"/>
          <p:nvPr/>
        </p:nvSpPr>
        <p:spPr>
          <a:xfrm>
            <a:off x="6068536" y="3988646"/>
            <a:ext cx="4366260" cy="338554"/>
          </a:xfrm>
          <a:prstGeom prst="rect">
            <a:avLst/>
          </a:prstGeom>
          <a:noFill/>
        </p:spPr>
        <p:txBody>
          <a:bodyPr wrap="none" rtlCol="0">
            <a:spAutoFit/>
          </a:bodyPr>
          <a:lstStyle/>
          <a:p>
            <a:r>
              <a:rPr lang="en-AU" sz="1600" dirty="0">
                <a:hlinkClick r:id="rId2"/>
              </a:rPr>
              <a:t>https://www.microsoft.com/en-us/ai/ai-for-good</a:t>
            </a:r>
            <a:endParaRPr lang="en-AU" sz="1600" dirty="0"/>
          </a:p>
        </p:txBody>
      </p:sp>
    </p:spTree>
    <p:extLst>
      <p:ext uri="{BB962C8B-B14F-4D97-AF65-F5344CB8AC3E}">
        <p14:creationId xmlns:p14="http://schemas.microsoft.com/office/powerpoint/2010/main" val="3902874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AU" dirty="0"/>
              <a:t>Ready-to-use AI services</a:t>
            </a:r>
          </a:p>
        </p:txBody>
      </p:sp>
      <p:pic>
        <p:nvPicPr>
          <p:cNvPr id="5122" name="Picture 2" descr="Related image">
            <a:extLst>
              <a:ext uri="{FF2B5EF4-FFF2-40B4-BE49-F238E27FC236}">
                <a16:creationId xmlns:a16="http://schemas.microsoft.com/office/drawing/2014/main" id="{E80C87D8-4EC3-4A96-BFD2-136FB82DA4CE}"/>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3554" b="35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99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0C2033-3998-4C32-9BFF-D511810176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3149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082050C-E3D1-4CB6-AEC8-A402903048E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8027" y="0"/>
            <a:ext cx="12183973" cy="3638053"/>
          </a:xfrm>
          <a:prstGeom prst="rect">
            <a:avLst/>
          </a:prstGeom>
        </p:spPr>
      </p:pic>
      <p:sp>
        <p:nvSpPr>
          <p:cNvPr id="3" name="Title 2">
            <a:extLst>
              <a:ext uri="{FF2B5EF4-FFF2-40B4-BE49-F238E27FC236}">
                <a16:creationId xmlns:a16="http://schemas.microsoft.com/office/drawing/2014/main" id="{7F6F4ADD-28AD-48F1-B783-9498F96BEDB9}"/>
              </a:ext>
            </a:extLst>
          </p:cNvPr>
          <p:cNvSpPr>
            <a:spLocks noGrp="1"/>
          </p:cNvSpPr>
          <p:nvPr>
            <p:ph type="title"/>
          </p:nvPr>
        </p:nvSpPr>
        <p:spPr/>
        <p:txBody>
          <a:bodyPr/>
          <a:lstStyle/>
          <a:p>
            <a:pPr algn="ctr"/>
            <a:r>
              <a:rPr lang="en-AU" dirty="0"/>
              <a:t>Cognitive Services</a:t>
            </a:r>
          </a:p>
        </p:txBody>
      </p:sp>
      <p:sp>
        <p:nvSpPr>
          <p:cNvPr id="4" name="Text Placeholder 3">
            <a:extLst>
              <a:ext uri="{FF2B5EF4-FFF2-40B4-BE49-F238E27FC236}">
                <a16:creationId xmlns:a16="http://schemas.microsoft.com/office/drawing/2014/main" id="{252FC3D5-B5DF-46A5-A70E-AC7FE70AEDDF}"/>
              </a:ext>
            </a:extLst>
          </p:cNvPr>
          <p:cNvSpPr>
            <a:spLocks noGrp="1"/>
          </p:cNvSpPr>
          <p:nvPr>
            <p:ph type="body" sz="half" idx="2"/>
          </p:nvPr>
        </p:nvSpPr>
        <p:spPr/>
        <p:txBody>
          <a:bodyPr/>
          <a:lstStyle/>
          <a:p>
            <a:pPr algn="ctr"/>
            <a:r>
              <a:rPr lang="en-AU" dirty="0"/>
              <a:t>https://azure.microsoft.com/services/cognitive-services/</a:t>
            </a:r>
          </a:p>
        </p:txBody>
      </p:sp>
    </p:spTree>
    <p:extLst>
      <p:ext uri="{BB962C8B-B14F-4D97-AF65-F5344CB8AC3E}">
        <p14:creationId xmlns:p14="http://schemas.microsoft.com/office/powerpoint/2010/main" val="372167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AU" dirty="0"/>
              <a:t>Conversational AI</a:t>
            </a:r>
          </a:p>
        </p:txBody>
      </p:sp>
      <p:pic>
        <p:nvPicPr>
          <p:cNvPr id="4098" name="Picture 2" descr="Image result for conversational ai">
            <a:extLst>
              <a:ext uri="{FF2B5EF4-FFF2-40B4-BE49-F238E27FC236}">
                <a16:creationId xmlns:a16="http://schemas.microsoft.com/office/drawing/2014/main" id="{77176F16-5C3B-4F8D-AC87-FE2811DB338F}"/>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9618" b="1961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504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1D9BD-D276-4A6C-A308-FAC05C474D40}"/>
              </a:ext>
            </a:extLst>
          </p:cNvPr>
          <p:cNvSpPr>
            <a:spLocks noGrp="1"/>
          </p:cNvSpPr>
          <p:nvPr>
            <p:ph type="title"/>
          </p:nvPr>
        </p:nvSpPr>
        <p:spPr/>
        <p:txBody>
          <a:bodyPr/>
          <a:lstStyle/>
          <a:p>
            <a:r>
              <a:rPr lang="en-AU" dirty="0"/>
              <a:t>Conversational AI</a:t>
            </a:r>
          </a:p>
        </p:txBody>
      </p:sp>
      <p:sp>
        <p:nvSpPr>
          <p:cNvPr id="3" name="Content Placeholder 2">
            <a:extLst>
              <a:ext uri="{FF2B5EF4-FFF2-40B4-BE49-F238E27FC236}">
                <a16:creationId xmlns:a16="http://schemas.microsoft.com/office/drawing/2014/main" id="{278AF9EA-0E06-4A65-8185-8E6916CF0E86}"/>
              </a:ext>
            </a:extLst>
          </p:cNvPr>
          <p:cNvSpPr>
            <a:spLocks noGrp="1"/>
          </p:cNvSpPr>
          <p:nvPr>
            <p:ph idx="1"/>
          </p:nvPr>
        </p:nvSpPr>
        <p:spPr/>
        <p:txBody>
          <a:bodyPr>
            <a:normAutofit/>
          </a:bodyPr>
          <a:lstStyle/>
          <a:p>
            <a:pPr>
              <a:lnSpc>
                <a:spcPct val="200000"/>
              </a:lnSpc>
              <a:buFont typeface="Wingdings" panose="05000000000000000000" pitchFamily="2" charset="2"/>
              <a:buChar char="v"/>
            </a:pPr>
            <a:r>
              <a:rPr lang="en-US" sz="2400" dirty="0"/>
              <a:t> Azure Bot Service, </a:t>
            </a:r>
            <a:r>
              <a:rPr lang="en-US" sz="2400" dirty="0" err="1"/>
              <a:t>QnA</a:t>
            </a:r>
            <a:r>
              <a:rPr lang="en-US" sz="2400" dirty="0"/>
              <a:t> Maker and LUIS</a:t>
            </a:r>
          </a:p>
          <a:p>
            <a:pPr>
              <a:lnSpc>
                <a:spcPct val="200000"/>
              </a:lnSpc>
              <a:buFont typeface="Wingdings" panose="05000000000000000000" pitchFamily="2" charset="2"/>
              <a:buChar char="v"/>
            </a:pPr>
            <a:r>
              <a:rPr lang="en-US" sz="2400" dirty="0"/>
              <a:t> Azure Portal </a:t>
            </a:r>
            <a:r>
              <a:rPr lang="en-US" sz="2400" dirty="0">
                <a:sym typeface="Wingdings" panose="05000000000000000000" pitchFamily="2" charset="2"/>
              </a:rPr>
              <a:t> Web App Bot (managed chatbot)</a:t>
            </a:r>
            <a:endParaRPr lang="en-US" sz="2400" dirty="0"/>
          </a:p>
          <a:p>
            <a:pPr>
              <a:lnSpc>
                <a:spcPct val="200000"/>
              </a:lnSpc>
              <a:buFont typeface="Wingdings" panose="05000000000000000000" pitchFamily="2" charset="2"/>
              <a:buChar char="v"/>
            </a:pPr>
            <a:r>
              <a:rPr lang="en-US" sz="2400" dirty="0"/>
              <a:t> Microsoft Teams</a:t>
            </a:r>
          </a:p>
          <a:p>
            <a:pPr>
              <a:lnSpc>
                <a:spcPct val="200000"/>
              </a:lnSpc>
              <a:buFont typeface="Wingdings" panose="05000000000000000000" pitchFamily="2" charset="2"/>
              <a:buChar char="v"/>
            </a:pPr>
            <a:endParaRPr lang="en-US" sz="2400" dirty="0"/>
          </a:p>
          <a:p>
            <a:pPr>
              <a:lnSpc>
                <a:spcPct val="200000"/>
              </a:lnSpc>
            </a:pPr>
            <a:endParaRPr lang="en-AU" sz="2400" dirty="0"/>
          </a:p>
        </p:txBody>
      </p:sp>
    </p:spTree>
    <p:extLst>
      <p:ext uri="{BB962C8B-B14F-4D97-AF65-F5344CB8AC3E}">
        <p14:creationId xmlns:p14="http://schemas.microsoft.com/office/powerpoint/2010/main" val="2555624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1C2F-CEBC-4768-89C2-21488BFE5E1D}"/>
              </a:ext>
            </a:extLst>
          </p:cNvPr>
          <p:cNvSpPr>
            <a:spLocks noGrp="1"/>
          </p:cNvSpPr>
          <p:nvPr>
            <p:ph type="title"/>
          </p:nvPr>
        </p:nvSpPr>
        <p:spPr/>
        <p:txBody>
          <a:bodyPr/>
          <a:lstStyle/>
          <a:p>
            <a:r>
              <a:rPr lang="en-AU" dirty="0"/>
              <a:t>Azure Bot Service</a:t>
            </a:r>
          </a:p>
        </p:txBody>
      </p:sp>
      <p:pic>
        <p:nvPicPr>
          <p:cNvPr id="8194" name="Picture 2" descr="QnA Maker architecture diagram">
            <a:extLst>
              <a:ext uri="{FF2B5EF4-FFF2-40B4-BE49-F238E27FC236}">
                <a16:creationId xmlns:a16="http://schemas.microsoft.com/office/drawing/2014/main" id="{CDD1E513-D97A-429C-AA34-80B0E3C71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6553" y="1950719"/>
            <a:ext cx="6438894" cy="443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554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azureportal-webappbot1">
            <a:hlinkClick r:id="" action="ppaction://media"/>
            <a:extLst>
              <a:ext uri="{FF2B5EF4-FFF2-40B4-BE49-F238E27FC236}">
                <a16:creationId xmlns:a16="http://schemas.microsoft.com/office/drawing/2014/main" id="{2CF42847-E9D3-4353-8E9E-1D08179A84A5}"/>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8502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908412" y="1850195"/>
            <a:ext cx="6124155" cy="724338"/>
          </a:xfrm>
        </p:spPr>
        <p:txBody>
          <a:bodyPr>
            <a:normAutofit/>
          </a:bodyPr>
          <a:lstStyle/>
          <a:p>
            <a:r>
              <a:rPr lang="en-US" sz="3200" dirty="0">
                <a:solidFill>
                  <a:srgbClr val="FFFFFF"/>
                </a:solidFill>
              </a:rPr>
              <a:t>STEFANO TEMPESTA</a:t>
            </a:r>
          </a:p>
        </p:txBody>
      </p:sp>
      <p:pic>
        <p:nvPicPr>
          <p:cNvPr id="7" name="Picture 6" descr="A person smiling for the camera&#10;&#10;Description automatically generated">
            <a:extLst>
              <a:ext uri="{FF2B5EF4-FFF2-40B4-BE49-F238E27FC236}">
                <a16:creationId xmlns:a16="http://schemas.microsoft.com/office/drawing/2014/main" id="{8A9315BF-09E6-440E-AEE8-F24BD6AA8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914" y="1131718"/>
            <a:ext cx="3542211" cy="35422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8" name="Group 7">
            <a:extLst>
              <a:ext uri="{FF2B5EF4-FFF2-40B4-BE49-F238E27FC236}">
                <a16:creationId xmlns:a16="http://schemas.microsoft.com/office/drawing/2014/main" id="{017BCFE9-1D5F-4C8B-954D-64C81376F07E}"/>
              </a:ext>
            </a:extLst>
          </p:cNvPr>
          <p:cNvGrpSpPr/>
          <p:nvPr/>
        </p:nvGrpSpPr>
        <p:grpSpPr>
          <a:xfrm>
            <a:off x="2318379" y="5400985"/>
            <a:ext cx="7555207" cy="1148929"/>
            <a:chOff x="1783889" y="5625428"/>
            <a:chExt cx="7555207" cy="1148929"/>
          </a:xfrm>
        </p:grpSpPr>
        <p:pic>
          <p:nvPicPr>
            <p:cNvPr id="10" name="Picture 9" descr="A close up of a sign&#10;&#10;Description automatically generated">
              <a:extLst>
                <a:ext uri="{FF2B5EF4-FFF2-40B4-BE49-F238E27FC236}">
                  <a16:creationId xmlns:a16="http://schemas.microsoft.com/office/drawing/2014/main" id="{70990C4A-A3D0-44D0-8D81-210C738A1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065" y="5871367"/>
              <a:ext cx="1628528" cy="657049"/>
            </a:xfrm>
            <a:prstGeom prst="rect">
              <a:avLst/>
            </a:prstGeom>
          </p:spPr>
        </p:pic>
        <p:pic>
          <p:nvPicPr>
            <p:cNvPr id="11" name="Picture 10" descr="A close up of a sign&#10;&#10;Description automatically generated">
              <a:extLst>
                <a:ext uri="{FF2B5EF4-FFF2-40B4-BE49-F238E27FC236}">
                  <a16:creationId xmlns:a16="http://schemas.microsoft.com/office/drawing/2014/main" id="{D46BC6D1-D1DB-493C-8655-7F1837B74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167" y="5625428"/>
              <a:ext cx="1148929" cy="1148929"/>
            </a:xfrm>
            <a:prstGeom prst="rect">
              <a:avLst/>
            </a:prstGeom>
          </p:spPr>
        </p:pic>
        <p:pic>
          <p:nvPicPr>
            <p:cNvPr id="12" name="Picture 11">
              <a:extLst>
                <a:ext uri="{FF2B5EF4-FFF2-40B4-BE49-F238E27FC236}">
                  <a16:creationId xmlns:a16="http://schemas.microsoft.com/office/drawing/2014/main" id="{DB099153-149A-44C0-8307-BD9D32B57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3889" y="5752420"/>
              <a:ext cx="3132294" cy="894941"/>
            </a:xfrm>
            <a:prstGeom prst="rect">
              <a:avLst/>
            </a:prstGeom>
          </p:spPr>
        </p:pic>
      </p:grpSp>
      <p:pic>
        <p:nvPicPr>
          <p:cNvPr id="13" name="Picture 12">
            <a:extLst>
              <a:ext uri="{FF2B5EF4-FFF2-40B4-BE49-F238E27FC236}">
                <a16:creationId xmlns:a16="http://schemas.microsoft.com/office/drawing/2014/main" id="{5A3B58BA-CCF6-456F-AF0D-2DCCEA735B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247" y="2823993"/>
            <a:ext cx="381255" cy="381255"/>
          </a:xfrm>
          <a:prstGeom prst="rect">
            <a:avLst/>
          </a:prstGeom>
        </p:spPr>
      </p:pic>
      <p:pic>
        <p:nvPicPr>
          <p:cNvPr id="18" name="Picture 17">
            <a:extLst>
              <a:ext uri="{FF2B5EF4-FFF2-40B4-BE49-F238E27FC236}">
                <a16:creationId xmlns:a16="http://schemas.microsoft.com/office/drawing/2014/main" id="{0FF409C2-7C3C-44E4-8E17-685F3D745C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348" y="3429000"/>
            <a:ext cx="381154" cy="381154"/>
          </a:xfrm>
          <a:prstGeom prst="rect">
            <a:avLst/>
          </a:prstGeom>
        </p:spPr>
      </p:pic>
      <p:sp>
        <p:nvSpPr>
          <p:cNvPr id="19" name="TextBox 18">
            <a:extLst>
              <a:ext uri="{FF2B5EF4-FFF2-40B4-BE49-F238E27FC236}">
                <a16:creationId xmlns:a16="http://schemas.microsoft.com/office/drawing/2014/main" id="{D312E635-2FDE-4C27-975F-36B1CCD6F08F}"/>
              </a:ext>
            </a:extLst>
          </p:cNvPr>
          <p:cNvSpPr txBox="1"/>
          <p:nvPr/>
        </p:nvSpPr>
        <p:spPr>
          <a:xfrm>
            <a:off x="1525568" y="2783787"/>
            <a:ext cx="2894639" cy="461665"/>
          </a:xfrm>
          <a:prstGeom prst="rect">
            <a:avLst/>
          </a:prstGeom>
          <a:noFill/>
        </p:spPr>
        <p:txBody>
          <a:bodyPr wrap="none" rtlCol="0">
            <a:spAutoFit/>
          </a:bodyPr>
          <a:lstStyle/>
          <a:p>
            <a:r>
              <a:rPr lang="en-AU" sz="2400" dirty="0"/>
              <a:t>/in/</a:t>
            </a:r>
            <a:r>
              <a:rPr lang="en-AU" sz="2400" dirty="0" err="1"/>
              <a:t>stefanotempesta</a:t>
            </a:r>
            <a:endParaRPr lang="en-AU" sz="2400" dirty="0"/>
          </a:p>
        </p:txBody>
      </p:sp>
      <p:sp>
        <p:nvSpPr>
          <p:cNvPr id="22" name="TextBox 21">
            <a:extLst>
              <a:ext uri="{FF2B5EF4-FFF2-40B4-BE49-F238E27FC236}">
                <a16:creationId xmlns:a16="http://schemas.microsoft.com/office/drawing/2014/main" id="{8FED32D7-AB3B-48E2-8562-46E4DCCD5959}"/>
              </a:ext>
            </a:extLst>
          </p:cNvPr>
          <p:cNvSpPr txBox="1"/>
          <p:nvPr/>
        </p:nvSpPr>
        <p:spPr>
          <a:xfrm>
            <a:off x="1525568" y="3388744"/>
            <a:ext cx="2607702" cy="461665"/>
          </a:xfrm>
          <a:prstGeom prst="rect">
            <a:avLst/>
          </a:prstGeom>
          <a:noFill/>
        </p:spPr>
        <p:txBody>
          <a:bodyPr wrap="none" rtlCol="0">
            <a:spAutoFit/>
          </a:bodyPr>
          <a:lstStyle/>
          <a:p>
            <a:r>
              <a:rPr lang="en-AU" sz="2400" dirty="0"/>
              <a:t>@</a:t>
            </a:r>
            <a:r>
              <a:rPr lang="en-AU" sz="2400" dirty="0" err="1"/>
              <a:t>stefanotempesta</a:t>
            </a:r>
            <a:endParaRPr lang="en-AU" sz="2400" dirty="0"/>
          </a:p>
        </p:txBody>
      </p:sp>
    </p:spTree>
    <p:extLst>
      <p:ext uri="{BB962C8B-B14F-4D97-AF65-F5344CB8AC3E}">
        <p14:creationId xmlns:p14="http://schemas.microsoft.com/office/powerpoint/2010/main" val="191714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azureportal-webappbot2">
            <a:hlinkClick r:id="" action="ppaction://media"/>
            <a:extLst>
              <a:ext uri="{FF2B5EF4-FFF2-40B4-BE49-F238E27FC236}">
                <a16:creationId xmlns:a16="http://schemas.microsoft.com/office/drawing/2014/main" id="{4FF14980-FFD1-41DA-908A-8E40520F9C01}"/>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3378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8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AU" dirty="0"/>
              <a:t>Knowledge Mining</a:t>
            </a:r>
          </a:p>
        </p:txBody>
      </p:sp>
      <p:pic>
        <p:nvPicPr>
          <p:cNvPr id="3074" name="Picture 2" descr="Related image">
            <a:extLst>
              <a:ext uri="{FF2B5EF4-FFF2-40B4-BE49-F238E27FC236}">
                <a16:creationId xmlns:a16="http://schemas.microsoft.com/office/drawing/2014/main" id="{FB43C393-EF72-493C-BE60-EA28F3F1592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4750" b="147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726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3667-AA4E-4FDE-A20D-685DE1300C09}"/>
              </a:ext>
            </a:extLst>
          </p:cNvPr>
          <p:cNvSpPr>
            <a:spLocks noGrp="1"/>
          </p:cNvSpPr>
          <p:nvPr>
            <p:ph type="title"/>
          </p:nvPr>
        </p:nvSpPr>
        <p:spPr/>
        <p:txBody>
          <a:bodyPr/>
          <a:lstStyle/>
          <a:p>
            <a:r>
              <a:rPr lang="en-AU" dirty="0"/>
              <a:t>Knowledge Mining</a:t>
            </a:r>
          </a:p>
        </p:txBody>
      </p:sp>
      <p:sp>
        <p:nvSpPr>
          <p:cNvPr id="3" name="Content Placeholder 2">
            <a:extLst>
              <a:ext uri="{FF2B5EF4-FFF2-40B4-BE49-F238E27FC236}">
                <a16:creationId xmlns:a16="http://schemas.microsoft.com/office/drawing/2014/main" id="{A4434D2A-9F0D-4E01-A8B3-E2DFAF213043}"/>
              </a:ext>
            </a:extLst>
          </p:cNvPr>
          <p:cNvSpPr>
            <a:spLocks noGrp="1"/>
          </p:cNvSpPr>
          <p:nvPr>
            <p:ph idx="1"/>
          </p:nvPr>
        </p:nvSpPr>
        <p:spPr/>
        <p:txBody>
          <a:bodyPr/>
          <a:lstStyle/>
          <a:p>
            <a:r>
              <a:rPr lang="en-US" dirty="0"/>
              <a:t>Key Technology Components Overview</a:t>
            </a:r>
          </a:p>
          <a:p>
            <a:r>
              <a:rPr lang="en-US" dirty="0"/>
              <a:t>-Azure Search, Extraction Data from Documents &amp; Photos, Indexing Data and Retrieving with Speech and Scale</a:t>
            </a:r>
          </a:p>
          <a:p>
            <a:r>
              <a:rPr lang="en-US" dirty="0"/>
              <a:t>  Business Value Driven with a Case Study</a:t>
            </a:r>
          </a:p>
          <a:p>
            <a:endParaRPr lang="en-AU" dirty="0"/>
          </a:p>
        </p:txBody>
      </p:sp>
      <p:pic>
        <p:nvPicPr>
          <p:cNvPr id="4" name="Picture 3">
            <a:extLst>
              <a:ext uri="{FF2B5EF4-FFF2-40B4-BE49-F238E27FC236}">
                <a16:creationId xmlns:a16="http://schemas.microsoft.com/office/drawing/2014/main" id="{7C1FCFC5-7756-4651-9AF1-B73840C27E58}"/>
              </a:ext>
            </a:extLst>
          </p:cNvPr>
          <p:cNvPicPr>
            <a:picLocks noChangeAspect="1"/>
          </p:cNvPicPr>
          <p:nvPr/>
        </p:nvPicPr>
        <p:blipFill>
          <a:blip r:embed="rId2"/>
          <a:stretch>
            <a:fillRect/>
          </a:stretch>
        </p:blipFill>
        <p:spPr>
          <a:xfrm>
            <a:off x="991788" y="1944244"/>
            <a:ext cx="10269383" cy="3924848"/>
          </a:xfrm>
          <a:prstGeom prst="rect">
            <a:avLst/>
          </a:prstGeom>
        </p:spPr>
      </p:pic>
    </p:spTree>
    <p:extLst>
      <p:ext uri="{BB962C8B-B14F-4D97-AF65-F5344CB8AC3E}">
        <p14:creationId xmlns:p14="http://schemas.microsoft.com/office/powerpoint/2010/main" val="2049862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F677-C880-4516-B970-8488C69E107B}"/>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CF3921A6-F3DF-4B1B-AEA9-23CA19A43CB6}"/>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C39EA3E6-D612-4DFC-ADC1-B20CA86584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0278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38BA-6C77-4803-B63B-E05EAABB1661}"/>
              </a:ext>
            </a:extLst>
          </p:cNvPr>
          <p:cNvSpPr>
            <a:spLocks noGrp="1"/>
          </p:cNvSpPr>
          <p:nvPr>
            <p:ph type="title"/>
          </p:nvPr>
        </p:nvSpPr>
        <p:spPr/>
        <p:txBody>
          <a:bodyPr/>
          <a:lstStyle/>
          <a:p>
            <a:r>
              <a:rPr lang="en-AU" dirty="0"/>
              <a:t>Azure Search</a:t>
            </a:r>
          </a:p>
        </p:txBody>
      </p:sp>
      <p:sp>
        <p:nvSpPr>
          <p:cNvPr id="3" name="Content Placeholder 2">
            <a:extLst>
              <a:ext uri="{FF2B5EF4-FFF2-40B4-BE49-F238E27FC236}">
                <a16:creationId xmlns:a16="http://schemas.microsoft.com/office/drawing/2014/main" id="{FB1B0EC7-16EF-4169-BBE9-2F428E446801}"/>
              </a:ext>
            </a:extLst>
          </p:cNvPr>
          <p:cNvSpPr>
            <a:spLocks noGrp="1"/>
          </p:cNvSpPr>
          <p:nvPr>
            <p:ph idx="1"/>
          </p:nvPr>
        </p:nvSpPr>
        <p:spPr/>
        <p:txBody>
          <a:bodyPr>
            <a:normAutofit/>
          </a:bodyPr>
          <a:lstStyle/>
          <a:p>
            <a:pPr>
              <a:buFont typeface="Wingdings" panose="05000000000000000000" pitchFamily="2" charset="2"/>
              <a:buChar char="Ø"/>
            </a:pPr>
            <a:r>
              <a:rPr lang="en-US" dirty="0"/>
              <a:t> AI Powered cloud search service for web and mobile app development</a:t>
            </a:r>
          </a:p>
          <a:p>
            <a:pPr>
              <a:buFont typeface="Wingdings" panose="05000000000000000000" pitchFamily="2" charset="2"/>
              <a:buChar char="Ø"/>
            </a:pPr>
            <a:r>
              <a:rPr lang="en-US" dirty="0"/>
              <a:t> Enterprise Search as a Service Azure PaaS product</a:t>
            </a:r>
          </a:p>
          <a:p>
            <a:pPr>
              <a:buFont typeface="Wingdings" panose="05000000000000000000" pitchFamily="2" charset="2"/>
              <a:buChar char="Ø"/>
            </a:pPr>
            <a:r>
              <a:rPr lang="en-US" dirty="0"/>
              <a:t> Enrich and extract insights through cognitive skills (Cognitive Search)</a:t>
            </a:r>
          </a:p>
          <a:p>
            <a:pPr>
              <a:buFont typeface="Wingdings" panose="05000000000000000000" pitchFamily="2" charset="2"/>
              <a:buChar char="Ø"/>
            </a:pPr>
            <a:r>
              <a:rPr lang="en-US" dirty="0"/>
              <a:t> Easily scale up and down</a:t>
            </a:r>
          </a:p>
          <a:p>
            <a:pPr>
              <a:buFont typeface="Wingdings" panose="05000000000000000000" pitchFamily="2" charset="2"/>
              <a:buChar char="Ø"/>
            </a:pPr>
            <a:r>
              <a:rPr lang="en-US" dirty="0"/>
              <a:t> Natural Language Processing for web search grade experience</a:t>
            </a:r>
          </a:p>
          <a:p>
            <a:pPr>
              <a:buFont typeface="Wingdings" panose="05000000000000000000" pitchFamily="2" charset="2"/>
              <a:buChar char="Ø"/>
            </a:pPr>
            <a:r>
              <a:rPr lang="en-US" dirty="0"/>
              <a:t> Connect search results to business goals with great control over search ranking</a:t>
            </a:r>
          </a:p>
          <a:p>
            <a:pPr>
              <a:buFont typeface="Wingdings" panose="05000000000000000000" pitchFamily="2" charset="2"/>
              <a:buChar char="Ø"/>
            </a:pPr>
            <a:r>
              <a:rPr lang="en-US" dirty="0"/>
              <a:t> 99.9% SLA, GDPR, Standard Azure OST (Online Service Terms)</a:t>
            </a:r>
          </a:p>
        </p:txBody>
      </p:sp>
    </p:spTree>
    <p:extLst>
      <p:ext uri="{BB962C8B-B14F-4D97-AF65-F5344CB8AC3E}">
        <p14:creationId xmlns:p14="http://schemas.microsoft.com/office/powerpoint/2010/main" val="356475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6245AC-D131-443C-939C-65A78AC6052E}"/>
              </a:ext>
            </a:extLst>
          </p:cNvPr>
          <p:cNvPicPr>
            <a:picLocks noChangeAspect="1"/>
          </p:cNvPicPr>
          <p:nvPr/>
        </p:nvPicPr>
        <p:blipFill>
          <a:blip r:embed="rId2"/>
          <a:stretch>
            <a:fillRect/>
          </a:stretch>
        </p:blipFill>
        <p:spPr>
          <a:xfrm>
            <a:off x="2100784" y="286603"/>
            <a:ext cx="7725853" cy="5934903"/>
          </a:xfrm>
          <a:prstGeom prst="rect">
            <a:avLst/>
          </a:prstGeom>
        </p:spPr>
      </p:pic>
    </p:spTree>
    <p:extLst>
      <p:ext uri="{BB962C8B-B14F-4D97-AF65-F5344CB8AC3E}">
        <p14:creationId xmlns:p14="http://schemas.microsoft.com/office/powerpoint/2010/main" val="2293948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8AD0-12A7-4368-89FD-DD1E5D5C117F}"/>
              </a:ext>
            </a:extLst>
          </p:cNvPr>
          <p:cNvSpPr>
            <a:spLocks noGrp="1"/>
          </p:cNvSpPr>
          <p:nvPr>
            <p:ph type="title"/>
          </p:nvPr>
        </p:nvSpPr>
        <p:spPr/>
        <p:txBody>
          <a:bodyPr/>
          <a:lstStyle/>
          <a:p>
            <a:r>
              <a:rPr lang="en-AU" dirty="0"/>
              <a:t>Cognitive Search</a:t>
            </a:r>
          </a:p>
        </p:txBody>
      </p:sp>
      <p:sp>
        <p:nvSpPr>
          <p:cNvPr id="3" name="Content Placeholder 2">
            <a:extLst>
              <a:ext uri="{FF2B5EF4-FFF2-40B4-BE49-F238E27FC236}">
                <a16:creationId xmlns:a16="http://schemas.microsoft.com/office/drawing/2014/main" id="{46573807-CA4F-4B50-8075-A27723679F1B}"/>
              </a:ext>
            </a:extLst>
          </p:cNvPr>
          <p:cNvSpPr>
            <a:spLocks noGrp="1"/>
          </p:cNvSpPr>
          <p:nvPr>
            <p:ph idx="1"/>
          </p:nvPr>
        </p:nvSpPr>
        <p:spPr/>
        <p:txBody>
          <a:bodyPr/>
          <a:lstStyle/>
          <a:p>
            <a:pPr>
              <a:lnSpc>
                <a:spcPct val="200000"/>
              </a:lnSpc>
              <a:buFont typeface="Wingdings" panose="05000000000000000000" pitchFamily="2" charset="2"/>
              <a:buChar char="Ø"/>
            </a:pPr>
            <a:r>
              <a:rPr lang="en-US" dirty="0"/>
              <a:t> Azure Search feature</a:t>
            </a:r>
          </a:p>
          <a:p>
            <a:pPr>
              <a:lnSpc>
                <a:spcPct val="200000"/>
              </a:lnSpc>
              <a:buFont typeface="Wingdings" panose="05000000000000000000" pitchFamily="2" charset="2"/>
              <a:buChar char="Ø"/>
            </a:pPr>
            <a:r>
              <a:rPr lang="en-US" dirty="0"/>
              <a:t> Uses AI to create searchable metadata, transforming unstructured data into information.</a:t>
            </a:r>
          </a:p>
          <a:p>
            <a:pPr>
              <a:lnSpc>
                <a:spcPct val="200000"/>
              </a:lnSpc>
              <a:buFont typeface="Wingdings" panose="05000000000000000000" pitchFamily="2" charset="2"/>
              <a:buChar char="Ø"/>
            </a:pPr>
            <a:r>
              <a:rPr lang="en-US" dirty="0"/>
              <a:t> Data enrichment and not Data integration </a:t>
            </a:r>
            <a:r>
              <a:rPr lang="en-US" dirty="0">
                <a:sym typeface="Wingdings" panose="05000000000000000000" pitchFamily="2" charset="2"/>
              </a:rPr>
              <a:t></a:t>
            </a:r>
            <a:r>
              <a:rPr lang="en-US" dirty="0"/>
              <a:t> Original data is not moved, changed or copied.</a:t>
            </a:r>
            <a:endParaRPr lang="en-AU" dirty="0"/>
          </a:p>
        </p:txBody>
      </p:sp>
    </p:spTree>
    <p:extLst>
      <p:ext uri="{BB962C8B-B14F-4D97-AF65-F5344CB8AC3E}">
        <p14:creationId xmlns:p14="http://schemas.microsoft.com/office/powerpoint/2010/main" val="824407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225F0-D11B-426C-B361-AB02D3A7DBD4}"/>
              </a:ext>
            </a:extLst>
          </p:cNvPr>
          <p:cNvPicPr>
            <a:picLocks noChangeAspect="1"/>
          </p:cNvPicPr>
          <p:nvPr/>
        </p:nvPicPr>
        <p:blipFill>
          <a:blip r:embed="rId2"/>
          <a:stretch>
            <a:fillRect/>
          </a:stretch>
        </p:blipFill>
        <p:spPr>
          <a:xfrm>
            <a:off x="0" y="805759"/>
            <a:ext cx="12192000" cy="5246481"/>
          </a:xfrm>
          <a:prstGeom prst="rect">
            <a:avLst/>
          </a:prstGeom>
        </p:spPr>
      </p:pic>
    </p:spTree>
    <p:extLst>
      <p:ext uri="{BB962C8B-B14F-4D97-AF65-F5344CB8AC3E}">
        <p14:creationId xmlns:p14="http://schemas.microsoft.com/office/powerpoint/2010/main" val="645759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C1EE-CD6E-4CD7-8BC6-47FDA1F0034B}"/>
              </a:ext>
            </a:extLst>
          </p:cNvPr>
          <p:cNvSpPr>
            <a:spLocks noGrp="1"/>
          </p:cNvSpPr>
          <p:nvPr>
            <p:ph type="title"/>
          </p:nvPr>
        </p:nvSpPr>
        <p:spPr/>
        <p:txBody>
          <a:bodyPr/>
          <a:lstStyle/>
          <a:p>
            <a:r>
              <a:rPr lang="en-AU" dirty="0"/>
              <a:t>Use cases</a:t>
            </a:r>
          </a:p>
        </p:txBody>
      </p:sp>
      <p:pic>
        <p:nvPicPr>
          <p:cNvPr id="4" name="Picture 3">
            <a:extLst>
              <a:ext uri="{FF2B5EF4-FFF2-40B4-BE49-F238E27FC236}">
                <a16:creationId xmlns:a16="http://schemas.microsoft.com/office/drawing/2014/main" id="{43C2A407-1F7F-420C-A021-67424DF2520C}"/>
              </a:ext>
            </a:extLst>
          </p:cNvPr>
          <p:cNvPicPr>
            <a:picLocks noChangeAspect="1"/>
          </p:cNvPicPr>
          <p:nvPr/>
        </p:nvPicPr>
        <p:blipFill>
          <a:blip r:embed="rId2"/>
          <a:stretch>
            <a:fillRect/>
          </a:stretch>
        </p:blipFill>
        <p:spPr>
          <a:xfrm>
            <a:off x="1651462" y="2078671"/>
            <a:ext cx="8950036" cy="4156322"/>
          </a:xfrm>
          <a:prstGeom prst="rect">
            <a:avLst/>
          </a:prstGeom>
        </p:spPr>
      </p:pic>
    </p:spTree>
    <p:extLst>
      <p:ext uri="{BB962C8B-B14F-4D97-AF65-F5344CB8AC3E}">
        <p14:creationId xmlns:p14="http://schemas.microsoft.com/office/powerpoint/2010/main" val="299593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5A86-6E56-40F5-B328-CB51A218EEF2}"/>
              </a:ext>
            </a:extLst>
          </p:cNvPr>
          <p:cNvSpPr>
            <a:spLocks noGrp="1"/>
          </p:cNvSpPr>
          <p:nvPr>
            <p:ph type="title"/>
          </p:nvPr>
        </p:nvSpPr>
        <p:spPr/>
        <p:txBody>
          <a:bodyPr/>
          <a:lstStyle/>
          <a:p>
            <a:r>
              <a:rPr lang="en-AU" dirty="0"/>
              <a:t>Use cases</a:t>
            </a:r>
          </a:p>
        </p:txBody>
      </p:sp>
      <p:pic>
        <p:nvPicPr>
          <p:cNvPr id="4" name="Picture 3">
            <a:extLst>
              <a:ext uri="{FF2B5EF4-FFF2-40B4-BE49-F238E27FC236}">
                <a16:creationId xmlns:a16="http://schemas.microsoft.com/office/drawing/2014/main" id="{AC392433-C617-4788-B445-C46F8400271B}"/>
              </a:ext>
            </a:extLst>
          </p:cNvPr>
          <p:cNvPicPr>
            <a:picLocks noChangeAspect="1"/>
          </p:cNvPicPr>
          <p:nvPr/>
        </p:nvPicPr>
        <p:blipFill>
          <a:blip r:embed="rId2"/>
          <a:stretch>
            <a:fillRect/>
          </a:stretch>
        </p:blipFill>
        <p:spPr>
          <a:xfrm>
            <a:off x="1464425" y="2089198"/>
            <a:ext cx="9324109" cy="4134013"/>
          </a:xfrm>
          <a:prstGeom prst="rect">
            <a:avLst/>
          </a:prstGeom>
        </p:spPr>
      </p:pic>
    </p:spTree>
    <p:extLst>
      <p:ext uri="{BB962C8B-B14F-4D97-AF65-F5344CB8AC3E}">
        <p14:creationId xmlns:p14="http://schemas.microsoft.com/office/powerpoint/2010/main" val="2776186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digital enterprise">
            <a:extLst>
              <a:ext uri="{FF2B5EF4-FFF2-40B4-BE49-F238E27FC236}">
                <a16:creationId xmlns:a16="http://schemas.microsoft.com/office/drawing/2014/main" id="{3182A3A7-C038-48BD-9ACE-A6730AD381B9}"/>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9417" b="13824"/>
          <a:stretch/>
        </p:blipFill>
        <p:spPr bwMode="auto">
          <a:xfrm>
            <a:off x="15" y="10"/>
            <a:ext cx="12191985" cy="4578340"/>
          </a:xfrm>
          <a:prstGeom prst="rect">
            <a:avLst/>
          </a:prstGeom>
          <a:solidFill>
            <a:srgbClr val="FFFFFF"/>
          </a:solidFill>
        </p:spPr>
      </p:pic>
      <p:sp>
        <p:nvSpPr>
          <p:cNvPr id="2" name="Title 1">
            <a:extLst>
              <a:ext uri="{FF2B5EF4-FFF2-40B4-BE49-F238E27FC236}">
                <a16:creationId xmlns:a16="http://schemas.microsoft.com/office/drawing/2014/main" id="{74D121AD-B073-41CB-AE23-9BB2C28C3562}"/>
              </a:ext>
            </a:extLst>
          </p:cNvPr>
          <p:cNvSpPr>
            <a:spLocks noGrp="1"/>
          </p:cNvSpPr>
          <p:nvPr>
            <p:ph type="title"/>
          </p:nvPr>
        </p:nvSpPr>
        <p:spPr>
          <a:xfrm>
            <a:off x="1097279" y="4799362"/>
            <a:ext cx="10113645" cy="743682"/>
          </a:xfrm>
          <a:prstGeom prst="rect">
            <a:avLst/>
          </a:prstGeom>
        </p:spPr>
        <p:txBody>
          <a:bodyPr anchor="b">
            <a:normAutofit/>
          </a:bodyPr>
          <a:lstStyle/>
          <a:p>
            <a:r>
              <a:rPr lang="en-US" dirty="0"/>
              <a:t>AI and its applications in Digital Enterprise</a:t>
            </a:r>
            <a:endParaRPr lang="en-AU" dirty="0"/>
          </a:p>
        </p:txBody>
      </p:sp>
    </p:spTree>
    <p:extLst>
      <p:ext uri="{BB962C8B-B14F-4D97-AF65-F5344CB8AC3E}">
        <p14:creationId xmlns:p14="http://schemas.microsoft.com/office/powerpoint/2010/main" val="3812484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0AC59-0301-454F-8BAC-C5607D83695D}"/>
              </a:ext>
            </a:extLst>
          </p:cNvPr>
          <p:cNvPicPr>
            <a:picLocks noChangeAspect="1"/>
          </p:cNvPicPr>
          <p:nvPr/>
        </p:nvPicPr>
        <p:blipFill>
          <a:blip r:embed="rId2"/>
          <a:stretch>
            <a:fillRect/>
          </a:stretch>
        </p:blipFill>
        <p:spPr>
          <a:xfrm>
            <a:off x="151570" y="623496"/>
            <a:ext cx="11888859" cy="5611008"/>
          </a:xfrm>
          <a:prstGeom prst="rect">
            <a:avLst/>
          </a:prstGeom>
        </p:spPr>
      </p:pic>
    </p:spTree>
    <p:extLst>
      <p:ext uri="{BB962C8B-B14F-4D97-AF65-F5344CB8AC3E}">
        <p14:creationId xmlns:p14="http://schemas.microsoft.com/office/powerpoint/2010/main" val="1910178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D7B392-0E2B-4645-9E88-CFD3FA3EE24A}"/>
              </a:ext>
            </a:extLst>
          </p:cNvPr>
          <p:cNvPicPr>
            <a:picLocks noChangeAspect="1"/>
          </p:cNvPicPr>
          <p:nvPr/>
        </p:nvPicPr>
        <p:blipFill>
          <a:blip r:embed="rId2"/>
          <a:stretch>
            <a:fillRect/>
          </a:stretch>
        </p:blipFill>
        <p:spPr>
          <a:xfrm>
            <a:off x="0" y="500165"/>
            <a:ext cx="12192000" cy="5475283"/>
          </a:xfrm>
          <a:prstGeom prst="rect">
            <a:avLst/>
          </a:prstGeom>
        </p:spPr>
      </p:pic>
    </p:spTree>
    <p:extLst>
      <p:ext uri="{BB962C8B-B14F-4D97-AF65-F5344CB8AC3E}">
        <p14:creationId xmlns:p14="http://schemas.microsoft.com/office/powerpoint/2010/main" val="2646538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DB927-3681-4A41-AF6D-DAC9140CA60E}"/>
              </a:ext>
            </a:extLst>
          </p:cNvPr>
          <p:cNvPicPr>
            <a:picLocks noChangeAspect="1"/>
          </p:cNvPicPr>
          <p:nvPr/>
        </p:nvPicPr>
        <p:blipFill>
          <a:blip r:embed="rId2"/>
          <a:stretch>
            <a:fillRect/>
          </a:stretch>
        </p:blipFill>
        <p:spPr>
          <a:xfrm>
            <a:off x="0" y="5733"/>
            <a:ext cx="12192000" cy="6846533"/>
          </a:xfrm>
          <a:prstGeom prst="rect">
            <a:avLst/>
          </a:prstGeom>
        </p:spPr>
      </p:pic>
    </p:spTree>
    <p:extLst>
      <p:ext uri="{BB962C8B-B14F-4D97-AF65-F5344CB8AC3E}">
        <p14:creationId xmlns:p14="http://schemas.microsoft.com/office/powerpoint/2010/main" val="2752235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CAAB-0029-4483-BF2C-C4B16BB88C06}"/>
              </a:ext>
            </a:extLst>
          </p:cNvPr>
          <p:cNvSpPr>
            <a:spLocks noGrp="1"/>
          </p:cNvSpPr>
          <p:nvPr>
            <p:ph type="title"/>
          </p:nvPr>
        </p:nvSpPr>
        <p:spPr/>
        <p:txBody>
          <a:bodyPr/>
          <a:lstStyle/>
          <a:p>
            <a:r>
              <a:rPr lang="en-AU" dirty="0"/>
              <a:t>Get started</a:t>
            </a:r>
          </a:p>
        </p:txBody>
      </p:sp>
      <p:sp>
        <p:nvSpPr>
          <p:cNvPr id="3" name="Content Placeholder 2">
            <a:extLst>
              <a:ext uri="{FF2B5EF4-FFF2-40B4-BE49-F238E27FC236}">
                <a16:creationId xmlns:a16="http://schemas.microsoft.com/office/drawing/2014/main" id="{AD0F2C48-AE21-45F2-A1DF-5C3B5493724B}"/>
              </a:ext>
            </a:extLst>
          </p:cNvPr>
          <p:cNvSpPr>
            <a:spLocks noGrp="1"/>
          </p:cNvSpPr>
          <p:nvPr>
            <p:ph idx="1"/>
          </p:nvPr>
        </p:nvSpPr>
        <p:spPr/>
        <p:txBody>
          <a:bodyPr>
            <a:normAutofit/>
          </a:bodyPr>
          <a:lstStyle/>
          <a:p>
            <a:pPr>
              <a:lnSpc>
                <a:spcPct val="200000"/>
              </a:lnSpc>
              <a:buFont typeface="Wingdings" panose="05000000000000000000" pitchFamily="2" charset="2"/>
              <a:buChar char="v"/>
            </a:pPr>
            <a:r>
              <a:rPr lang="en-AU" sz="2400" dirty="0"/>
              <a:t> AI School		</a:t>
            </a:r>
            <a:r>
              <a:rPr lang="en-AU" sz="2400" dirty="0">
                <a:hlinkClick r:id="rId3"/>
              </a:rPr>
              <a:t>https://aischool.microsoft.com/</a:t>
            </a:r>
            <a:endParaRPr lang="en-AU" sz="2400" dirty="0"/>
          </a:p>
          <a:p>
            <a:pPr>
              <a:lnSpc>
                <a:spcPct val="200000"/>
              </a:lnSpc>
              <a:buFont typeface="Wingdings" panose="05000000000000000000" pitchFamily="2" charset="2"/>
              <a:buChar char="v"/>
            </a:pPr>
            <a:r>
              <a:rPr lang="en-AU" sz="2400" dirty="0"/>
              <a:t> AI Lab		</a:t>
            </a:r>
            <a:r>
              <a:rPr lang="en-AU" sz="2400" dirty="0">
                <a:hlinkClick r:id="rId4"/>
              </a:rPr>
              <a:t>https://www.microsoft.com/ai/ai-lab</a:t>
            </a:r>
            <a:endParaRPr lang="en-AU" sz="2400" dirty="0"/>
          </a:p>
          <a:p>
            <a:pPr>
              <a:lnSpc>
                <a:spcPct val="200000"/>
              </a:lnSpc>
              <a:buFont typeface="Wingdings" panose="05000000000000000000" pitchFamily="2" charset="2"/>
              <a:buChar char="v"/>
            </a:pPr>
            <a:r>
              <a:rPr lang="en-AU" sz="2400" dirty="0"/>
              <a:t> AI Demos		</a:t>
            </a:r>
            <a:r>
              <a:rPr lang="en-AU" sz="2400" dirty="0">
                <a:hlinkClick r:id="rId5"/>
              </a:rPr>
              <a:t>https://aidemos.microsoft.com/</a:t>
            </a:r>
            <a:endParaRPr lang="en-AU" sz="2400" dirty="0"/>
          </a:p>
        </p:txBody>
      </p:sp>
    </p:spTree>
    <p:extLst>
      <p:ext uri="{BB962C8B-B14F-4D97-AF65-F5344CB8AC3E}">
        <p14:creationId xmlns:p14="http://schemas.microsoft.com/office/powerpoint/2010/main" val="1150652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6C75-26A0-4CCA-9E14-83F5B2761405}"/>
              </a:ext>
            </a:extLst>
          </p:cNvPr>
          <p:cNvSpPr>
            <a:spLocks noGrp="1"/>
          </p:cNvSpPr>
          <p:nvPr>
            <p:ph type="title"/>
          </p:nvPr>
        </p:nvSpPr>
        <p:spPr/>
        <p:txBody>
          <a:bodyPr/>
          <a:lstStyle/>
          <a:p>
            <a:r>
              <a:rPr lang="en-AU" dirty="0"/>
              <a:t>The promise of AI</a:t>
            </a:r>
          </a:p>
        </p:txBody>
      </p:sp>
      <p:sp>
        <p:nvSpPr>
          <p:cNvPr id="3" name="Content Placeholder 2">
            <a:extLst>
              <a:ext uri="{FF2B5EF4-FFF2-40B4-BE49-F238E27FC236}">
                <a16:creationId xmlns:a16="http://schemas.microsoft.com/office/drawing/2014/main" id="{9C5C8969-A784-4FCB-BC25-984562D64FEF}"/>
              </a:ext>
            </a:extLst>
          </p:cNvPr>
          <p:cNvSpPr>
            <a:spLocks noGrp="1"/>
          </p:cNvSpPr>
          <p:nvPr>
            <p:ph idx="1"/>
          </p:nvPr>
        </p:nvSpPr>
        <p:spPr/>
        <p:txBody>
          <a:bodyPr>
            <a:normAutofit/>
          </a:bodyPr>
          <a:lstStyle/>
          <a:p>
            <a:pPr>
              <a:lnSpc>
                <a:spcPct val="200000"/>
              </a:lnSpc>
              <a:buFont typeface="Wingdings" panose="05000000000000000000" pitchFamily="2" charset="2"/>
              <a:buChar char="v"/>
            </a:pPr>
            <a:r>
              <a:rPr lang="en-US" sz="2400" dirty="0"/>
              <a:t> Global GDP will increases by 14% by 2030 (PwC)</a:t>
            </a:r>
          </a:p>
          <a:p>
            <a:pPr>
              <a:lnSpc>
                <a:spcPct val="200000"/>
              </a:lnSpc>
              <a:buFont typeface="Wingdings" panose="05000000000000000000" pitchFamily="2" charset="2"/>
              <a:buChar char="v"/>
            </a:pPr>
            <a:r>
              <a:rPr lang="en-US" sz="2400" dirty="0"/>
              <a:t> Impact on growth (90%), productivity (86%), and job creation (69%)</a:t>
            </a:r>
          </a:p>
          <a:p>
            <a:pPr>
              <a:lnSpc>
                <a:spcPct val="200000"/>
              </a:lnSpc>
              <a:buFont typeface="Wingdings" panose="05000000000000000000" pitchFamily="2" charset="2"/>
              <a:buChar char="v"/>
            </a:pPr>
            <a:r>
              <a:rPr lang="en-US" sz="2400" dirty="0"/>
              <a:t> Increase their AI investment by more than 50%</a:t>
            </a:r>
          </a:p>
          <a:p>
            <a:pPr>
              <a:lnSpc>
                <a:spcPct val="200000"/>
              </a:lnSpc>
              <a:buFont typeface="Wingdings" panose="05000000000000000000" pitchFamily="2" charset="2"/>
              <a:buChar char="v"/>
            </a:pPr>
            <a:r>
              <a:rPr lang="en-US" sz="2400" dirty="0"/>
              <a:t> Organizations need long-term strategy and a technology partner</a:t>
            </a:r>
          </a:p>
          <a:p>
            <a:pPr>
              <a:lnSpc>
                <a:spcPct val="200000"/>
              </a:lnSpc>
              <a:buFont typeface="Wingdings" panose="05000000000000000000" pitchFamily="2" charset="2"/>
              <a:buChar char="v"/>
            </a:pPr>
            <a:endParaRPr lang="en-AU" sz="2400" dirty="0"/>
          </a:p>
        </p:txBody>
      </p:sp>
    </p:spTree>
    <p:extLst>
      <p:ext uri="{BB962C8B-B14F-4D97-AF65-F5344CB8AC3E}">
        <p14:creationId xmlns:p14="http://schemas.microsoft.com/office/powerpoint/2010/main" val="4203855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3EE9B3-8D46-4180-8840-757EEADCF157}"/>
              </a:ext>
            </a:extLst>
          </p:cNvPr>
          <p:cNvPicPr>
            <a:picLocks noChangeAspect="1"/>
          </p:cNvPicPr>
          <p:nvPr/>
        </p:nvPicPr>
        <p:blipFill>
          <a:blip r:embed="rId2"/>
          <a:stretch>
            <a:fillRect/>
          </a:stretch>
        </p:blipFill>
        <p:spPr>
          <a:xfrm>
            <a:off x="2414073" y="1161733"/>
            <a:ext cx="7363853" cy="4534533"/>
          </a:xfrm>
          <a:prstGeom prst="rect">
            <a:avLst/>
          </a:prstGeom>
        </p:spPr>
      </p:pic>
    </p:spTree>
    <p:extLst>
      <p:ext uri="{BB962C8B-B14F-4D97-AF65-F5344CB8AC3E}">
        <p14:creationId xmlns:p14="http://schemas.microsoft.com/office/powerpoint/2010/main" val="4027978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212D-4B0C-4640-A27D-799DAC3BFA33}"/>
              </a:ext>
            </a:extLst>
          </p:cNvPr>
          <p:cNvSpPr>
            <a:spLocks noGrp="1"/>
          </p:cNvSpPr>
          <p:nvPr>
            <p:ph type="title"/>
          </p:nvPr>
        </p:nvSpPr>
        <p:spPr/>
        <p:txBody>
          <a:bodyPr/>
          <a:lstStyle/>
          <a:p>
            <a:r>
              <a:rPr lang="en-AU" dirty="0"/>
              <a:t>Redefining business through AI</a:t>
            </a:r>
          </a:p>
        </p:txBody>
      </p:sp>
      <p:sp>
        <p:nvSpPr>
          <p:cNvPr id="3" name="Content Placeholder 2">
            <a:extLst>
              <a:ext uri="{FF2B5EF4-FFF2-40B4-BE49-F238E27FC236}">
                <a16:creationId xmlns:a16="http://schemas.microsoft.com/office/drawing/2014/main" id="{37F580C2-354C-4A01-AC2F-629F68808A02}"/>
              </a:ext>
            </a:extLst>
          </p:cNvPr>
          <p:cNvSpPr>
            <a:spLocks noGrp="1"/>
          </p:cNvSpPr>
          <p:nvPr>
            <p:ph idx="1"/>
          </p:nvPr>
        </p:nvSpPr>
        <p:spPr/>
        <p:txBody>
          <a:bodyPr>
            <a:normAutofit/>
          </a:bodyPr>
          <a:lstStyle/>
          <a:p>
            <a:pPr>
              <a:buFont typeface="Wingdings" panose="05000000000000000000" pitchFamily="2" charset="2"/>
              <a:buChar char="v"/>
            </a:pPr>
            <a:r>
              <a:rPr lang="en-US" sz="2400" dirty="0"/>
              <a:t> Every application, every business process, and every employee</a:t>
            </a:r>
          </a:p>
          <a:p>
            <a:pPr>
              <a:buFont typeface="Wingdings" panose="05000000000000000000" pitchFamily="2" charset="2"/>
              <a:buChar char="v"/>
            </a:pPr>
            <a:r>
              <a:rPr lang="en-US" sz="2400" dirty="0"/>
              <a:t> 75% of commercial enterprise apps will use AI by 2021 (IDC)</a:t>
            </a:r>
          </a:p>
          <a:p>
            <a:pPr>
              <a:buFont typeface="Wingdings" panose="05000000000000000000" pitchFamily="2" charset="2"/>
              <a:buChar char="v"/>
            </a:pPr>
            <a:r>
              <a:rPr lang="en-US" sz="2400" dirty="0"/>
              <a:t> Comprehensive AI platform</a:t>
            </a:r>
          </a:p>
          <a:p>
            <a:pPr>
              <a:buFont typeface="Wingdings" panose="05000000000000000000" pitchFamily="2" charset="2"/>
              <a:buChar char="v"/>
            </a:pPr>
            <a:r>
              <a:rPr lang="en-US" sz="2400" dirty="0"/>
              <a:t> Trusted AI services</a:t>
            </a:r>
          </a:p>
          <a:p>
            <a:pPr marL="542925" lvl="1" indent="-182563">
              <a:buFont typeface="Wingdings" panose="05000000000000000000" pitchFamily="2" charset="2"/>
              <a:buChar char="§"/>
            </a:pPr>
            <a:r>
              <a:rPr lang="en-AU" sz="2000" dirty="0"/>
              <a:t>Cognitive Services</a:t>
            </a:r>
          </a:p>
          <a:p>
            <a:pPr marL="542925" lvl="1" indent="-182563">
              <a:buFont typeface="Wingdings" panose="05000000000000000000" pitchFamily="2" charset="2"/>
              <a:buChar char="§"/>
            </a:pPr>
            <a:r>
              <a:rPr lang="en-AU" sz="2000" dirty="0"/>
              <a:t>Machine Learning</a:t>
            </a:r>
          </a:p>
          <a:p>
            <a:pPr marL="542925" lvl="1" indent="-182563">
              <a:buFont typeface="Wingdings" panose="05000000000000000000" pitchFamily="2" charset="2"/>
              <a:buChar char="§"/>
            </a:pPr>
            <a:r>
              <a:rPr lang="en-AU" sz="2000" dirty="0"/>
              <a:t>Conversational AI</a:t>
            </a:r>
          </a:p>
          <a:p>
            <a:pPr marL="542925" lvl="1" indent="-182563">
              <a:buFont typeface="Wingdings" panose="05000000000000000000" pitchFamily="2" charset="2"/>
              <a:buChar char="§"/>
            </a:pPr>
            <a:r>
              <a:rPr lang="en-AU" sz="2000" dirty="0"/>
              <a:t>Knowledge Mining</a:t>
            </a:r>
          </a:p>
        </p:txBody>
      </p:sp>
    </p:spTree>
    <p:extLst>
      <p:ext uri="{BB962C8B-B14F-4D97-AF65-F5344CB8AC3E}">
        <p14:creationId xmlns:p14="http://schemas.microsoft.com/office/powerpoint/2010/main" val="4139609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D96EA-CE5E-4DEE-9457-D2090A8E6CC0}"/>
              </a:ext>
            </a:extLst>
          </p:cNvPr>
          <p:cNvSpPr>
            <a:spLocks noGrp="1"/>
          </p:cNvSpPr>
          <p:nvPr>
            <p:ph type="title"/>
          </p:nvPr>
        </p:nvSpPr>
        <p:spPr/>
        <p:txBody>
          <a:bodyPr/>
          <a:lstStyle/>
          <a:p>
            <a:r>
              <a:rPr lang="en-AU" dirty="0"/>
              <a:t>AI across industries</a:t>
            </a:r>
          </a:p>
        </p:txBody>
      </p:sp>
      <p:sp>
        <p:nvSpPr>
          <p:cNvPr id="3" name="Content Placeholder 2">
            <a:extLst>
              <a:ext uri="{FF2B5EF4-FFF2-40B4-BE49-F238E27FC236}">
                <a16:creationId xmlns:a16="http://schemas.microsoft.com/office/drawing/2014/main" id="{99B62B6D-4975-4517-8C69-B37EBEEEBDA3}"/>
              </a:ext>
            </a:extLst>
          </p:cNvPr>
          <p:cNvSpPr>
            <a:spLocks noGrp="1"/>
          </p:cNvSpPr>
          <p:nvPr>
            <p:ph idx="1"/>
          </p:nvPr>
        </p:nvSpPr>
        <p:spPr>
          <a:xfrm>
            <a:off x="1097280" y="2108201"/>
            <a:ext cx="10058400" cy="1573509"/>
          </a:xfrm>
        </p:spPr>
        <p:txBody>
          <a:bodyPr>
            <a:normAutofit/>
          </a:bodyPr>
          <a:lstStyle/>
          <a:p>
            <a:pPr>
              <a:buFont typeface="Wingdings" panose="05000000000000000000" pitchFamily="2" charset="2"/>
              <a:buChar char="v"/>
            </a:pPr>
            <a:r>
              <a:rPr lang="en-AU" sz="2000" dirty="0"/>
              <a:t> </a:t>
            </a:r>
            <a:r>
              <a:rPr lang="en-AU" sz="2000" b="1" dirty="0"/>
              <a:t>Financial services </a:t>
            </a:r>
            <a:r>
              <a:rPr lang="en-AU" sz="2000" dirty="0">
                <a:sym typeface="Wingdings" panose="05000000000000000000" pitchFamily="2" charset="2"/>
              </a:rPr>
              <a:t> Next best action, risk analysis, fraud detection</a:t>
            </a:r>
            <a:endParaRPr lang="en-AU" sz="2000" dirty="0"/>
          </a:p>
          <a:p>
            <a:pPr>
              <a:buFont typeface="Wingdings" panose="05000000000000000000" pitchFamily="2" charset="2"/>
              <a:buChar char="v"/>
            </a:pPr>
            <a:r>
              <a:rPr lang="en-AU" sz="2000" dirty="0"/>
              <a:t> </a:t>
            </a:r>
            <a:r>
              <a:rPr lang="en-AU" sz="2000" b="1" dirty="0"/>
              <a:t>Manufacturing</a:t>
            </a:r>
            <a:r>
              <a:rPr lang="en-AU" sz="2000" dirty="0"/>
              <a:t> </a:t>
            </a:r>
            <a:r>
              <a:rPr lang="en-AU" sz="2000" dirty="0">
                <a:sym typeface="Wingdings" panose="05000000000000000000" pitchFamily="2" charset="2"/>
              </a:rPr>
              <a:t> Predictive maintenance, performance improvements</a:t>
            </a:r>
          </a:p>
          <a:p>
            <a:pPr>
              <a:buFont typeface="Wingdings" panose="05000000000000000000" pitchFamily="2" charset="2"/>
              <a:buChar char="v"/>
            </a:pPr>
            <a:r>
              <a:rPr lang="en-AU" sz="2000" dirty="0"/>
              <a:t> </a:t>
            </a:r>
            <a:r>
              <a:rPr lang="en-AU" sz="2000" b="1" dirty="0"/>
              <a:t>Retail</a:t>
            </a:r>
            <a:r>
              <a:rPr lang="en-AU" sz="2000" dirty="0"/>
              <a:t> </a:t>
            </a:r>
            <a:r>
              <a:rPr lang="en-AU" sz="2000" dirty="0">
                <a:sym typeface="Wingdings" panose="05000000000000000000" pitchFamily="2" charset="2"/>
              </a:rPr>
              <a:t> Sales personalization, dynamic pricing and planning</a:t>
            </a:r>
            <a:endParaRPr lang="en-AU" sz="2000" dirty="0"/>
          </a:p>
        </p:txBody>
      </p:sp>
      <p:pic>
        <p:nvPicPr>
          <p:cNvPr id="4" name="Picture 3">
            <a:extLst>
              <a:ext uri="{FF2B5EF4-FFF2-40B4-BE49-F238E27FC236}">
                <a16:creationId xmlns:a16="http://schemas.microsoft.com/office/drawing/2014/main" id="{D2009EF0-B5F4-4E53-BF38-3B02A5F8AE84}"/>
              </a:ext>
            </a:extLst>
          </p:cNvPr>
          <p:cNvPicPr>
            <a:picLocks noChangeAspect="1"/>
          </p:cNvPicPr>
          <p:nvPr/>
        </p:nvPicPr>
        <p:blipFill>
          <a:blip r:embed="rId2"/>
          <a:stretch>
            <a:fillRect/>
          </a:stretch>
        </p:blipFill>
        <p:spPr>
          <a:xfrm>
            <a:off x="0" y="3681710"/>
            <a:ext cx="12192000" cy="3176290"/>
          </a:xfrm>
          <a:prstGeom prst="rect">
            <a:avLst/>
          </a:prstGeom>
        </p:spPr>
      </p:pic>
    </p:spTree>
    <p:extLst>
      <p:ext uri="{BB962C8B-B14F-4D97-AF65-F5344CB8AC3E}">
        <p14:creationId xmlns:p14="http://schemas.microsoft.com/office/powerpoint/2010/main" val="530032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D96EA-CE5E-4DEE-9457-D2090A8E6CC0}"/>
              </a:ext>
            </a:extLst>
          </p:cNvPr>
          <p:cNvSpPr>
            <a:spLocks noGrp="1"/>
          </p:cNvSpPr>
          <p:nvPr>
            <p:ph type="title"/>
          </p:nvPr>
        </p:nvSpPr>
        <p:spPr/>
        <p:txBody>
          <a:bodyPr/>
          <a:lstStyle/>
          <a:p>
            <a:r>
              <a:rPr lang="en-AU" dirty="0"/>
              <a:t>AI across industries</a:t>
            </a:r>
          </a:p>
        </p:txBody>
      </p:sp>
      <p:sp>
        <p:nvSpPr>
          <p:cNvPr id="3" name="Content Placeholder 2">
            <a:extLst>
              <a:ext uri="{FF2B5EF4-FFF2-40B4-BE49-F238E27FC236}">
                <a16:creationId xmlns:a16="http://schemas.microsoft.com/office/drawing/2014/main" id="{99B62B6D-4975-4517-8C69-B37EBEEEBDA3}"/>
              </a:ext>
            </a:extLst>
          </p:cNvPr>
          <p:cNvSpPr>
            <a:spLocks noGrp="1"/>
          </p:cNvSpPr>
          <p:nvPr>
            <p:ph idx="1"/>
          </p:nvPr>
        </p:nvSpPr>
        <p:spPr>
          <a:xfrm>
            <a:off x="1097280" y="2108201"/>
            <a:ext cx="10058400" cy="1573509"/>
          </a:xfrm>
        </p:spPr>
        <p:txBody>
          <a:bodyPr>
            <a:normAutofit/>
          </a:bodyPr>
          <a:lstStyle/>
          <a:p>
            <a:pPr>
              <a:buFont typeface="Wingdings" panose="05000000000000000000" pitchFamily="2" charset="2"/>
              <a:buChar char="v"/>
            </a:pPr>
            <a:r>
              <a:rPr lang="en-AU" sz="2000" dirty="0"/>
              <a:t> </a:t>
            </a:r>
            <a:r>
              <a:rPr lang="en-AU" sz="2000" b="1" dirty="0"/>
              <a:t>Public sector</a:t>
            </a:r>
            <a:r>
              <a:rPr lang="en-AU" sz="2000" dirty="0"/>
              <a:t> </a:t>
            </a:r>
            <a:r>
              <a:rPr lang="en-AU" sz="2000" dirty="0">
                <a:sym typeface="Wingdings" panose="05000000000000000000" pitchFamily="2" charset="2"/>
              </a:rPr>
              <a:t> smart cities, citizen services</a:t>
            </a:r>
          </a:p>
          <a:p>
            <a:pPr>
              <a:buFont typeface="Wingdings" panose="05000000000000000000" pitchFamily="2" charset="2"/>
              <a:buChar char="v"/>
            </a:pPr>
            <a:r>
              <a:rPr lang="en-AU" sz="2000" dirty="0">
                <a:sym typeface="Wingdings" panose="05000000000000000000" pitchFamily="2" charset="2"/>
              </a:rPr>
              <a:t> </a:t>
            </a:r>
            <a:r>
              <a:rPr lang="en-AU" sz="2000" b="1" dirty="0">
                <a:sym typeface="Wingdings" panose="05000000000000000000" pitchFamily="2" charset="2"/>
              </a:rPr>
              <a:t>Healthcare</a:t>
            </a:r>
            <a:r>
              <a:rPr lang="en-AU" sz="2000" dirty="0">
                <a:sym typeface="Wingdings" panose="05000000000000000000" pitchFamily="2" charset="2"/>
              </a:rPr>
              <a:t>  Personalized medicine, bot service, inner eye</a:t>
            </a:r>
          </a:p>
          <a:p>
            <a:pPr>
              <a:buFont typeface="Wingdings" panose="05000000000000000000" pitchFamily="2" charset="2"/>
              <a:buChar char="v"/>
            </a:pPr>
            <a:r>
              <a:rPr lang="en-AU" sz="2000" dirty="0">
                <a:sym typeface="Wingdings" panose="05000000000000000000" pitchFamily="2" charset="2"/>
              </a:rPr>
              <a:t> </a:t>
            </a:r>
            <a:r>
              <a:rPr lang="en-AU" sz="2000" b="1" dirty="0">
                <a:sym typeface="Wingdings" panose="05000000000000000000" pitchFamily="2" charset="2"/>
              </a:rPr>
              <a:t>Education</a:t>
            </a:r>
            <a:r>
              <a:rPr lang="en-AU" sz="2000" dirty="0">
                <a:sym typeface="Wingdings" panose="05000000000000000000" pitchFamily="2" charset="2"/>
              </a:rPr>
              <a:t>  Accessibility, new ways of learning</a:t>
            </a:r>
            <a:endParaRPr lang="en-AU" sz="2000" dirty="0"/>
          </a:p>
        </p:txBody>
      </p:sp>
      <p:pic>
        <p:nvPicPr>
          <p:cNvPr id="4" name="Picture 3">
            <a:extLst>
              <a:ext uri="{FF2B5EF4-FFF2-40B4-BE49-F238E27FC236}">
                <a16:creationId xmlns:a16="http://schemas.microsoft.com/office/drawing/2014/main" id="{D2009EF0-B5F4-4E53-BF38-3B02A5F8AE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684012"/>
            <a:ext cx="12192000" cy="3171686"/>
          </a:xfrm>
          <a:prstGeom prst="rect">
            <a:avLst/>
          </a:prstGeom>
        </p:spPr>
      </p:pic>
    </p:spTree>
    <p:extLst>
      <p:ext uri="{BB962C8B-B14F-4D97-AF65-F5344CB8AC3E}">
        <p14:creationId xmlns:p14="http://schemas.microsoft.com/office/powerpoint/2010/main" val="1195623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908412" y="1850195"/>
            <a:ext cx="6124155" cy="724338"/>
          </a:xfrm>
        </p:spPr>
        <p:txBody>
          <a:bodyPr>
            <a:normAutofit/>
          </a:bodyPr>
          <a:lstStyle/>
          <a:p>
            <a:r>
              <a:rPr lang="en-US" sz="3200" dirty="0">
                <a:solidFill>
                  <a:srgbClr val="FFFFFF"/>
                </a:solidFill>
              </a:rPr>
              <a:t>STEFANO TEMPESTA</a:t>
            </a:r>
          </a:p>
        </p:txBody>
      </p:sp>
      <p:pic>
        <p:nvPicPr>
          <p:cNvPr id="7" name="Picture 6" descr="A person smiling for the camera&#10;&#10;Description automatically generated">
            <a:extLst>
              <a:ext uri="{FF2B5EF4-FFF2-40B4-BE49-F238E27FC236}">
                <a16:creationId xmlns:a16="http://schemas.microsoft.com/office/drawing/2014/main" id="{8A9315BF-09E6-440E-AEE8-F24BD6AA8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914" y="1131718"/>
            <a:ext cx="3542211" cy="35422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5A3B58BA-CCF6-456F-AF0D-2DCCEA73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47" y="2823993"/>
            <a:ext cx="381255" cy="381255"/>
          </a:xfrm>
          <a:prstGeom prst="rect">
            <a:avLst/>
          </a:prstGeom>
        </p:spPr>
      </p:pic>
      <p:pic>
        <p:nvPicPr>
          <p:cNvPr id="18" name="Picture 17">
            <a:extLst>
              <a:ext uri="{FF2B5EF4-FFF2-40B4-BE49-F238E27FC236}">
                <a16:creationId xmlns:a16="http://schemas.microsoft.com/office/drawing/2014/main" id="{0FF409C2-7C3C-44E4-8E17-685F3D745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348" y="3429000"/>
            <a:ext cx="381154" cy="381154"/>
          </a:xfrm>
          <a:prstGeom prst="rect">
            <a:avLst/>
          </a:prstGeom>
        </p:spPr>
      </p:pic>
      <p:sp>
        <p:nvSpPr>
          <p:cNvPr id="19" name="TextBox 18">
            <a:extLst>
              <a:ext uri="{FF2B5EF4-FFF2-40B4-BE49-F238E27FC236}">
                <a16:creationId xmlns:a16="http://schemas.microsoft.com/office/drawing/2014/main" id="{D312E635-2FDE-4C27-975F-36B1CCD6F08F}"/>
              </a:ext>
            </a:extLst>
          </p:cNvPr>
          <p:cNvSpPr txBox="1"/>
          <p:nvPr/>
        </p:nvSpPr>
        <p:spPr>
          <a:xfrm>
            <a:off x="1525568" y="2783787"/>
            <a:ext cx="289463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Franklin Gothic Book" panose="020F0502020204030204"/>
                <a:ea typeface="+mn-ea"/>
                <a:cs typeface="+mn-cs"/>
              </a:rPr>
              <a:t>/in/</a:t>
            </a:r>
            <a:r>
              <a:rPr kumimoji="0" lang="en-AU" sz="2400" b="0" i="0" u="none" strike="noStrike" kern="1200" cap="none" spc="0" normalizeH="0" baseline="0" noProof="0" dirty="0" err="1">
                <a:ln>
                  <a:noFill/>
                </a:ln>
                <a:solidFill>
                  <a:srgbClr val="000000"/>
                </a:solidFill>
                <a:effectLst/>
                <a:uLnTx/>
                <a:uFillTx/>
                <a:latin typeface="Franklin Gothic Book" panose="020F0502020204030204"/>
                <a:ea typeface="+mn-ea"/>
                <a:cs typeface="+mn-cs"/>
              </a:rPr>
              <a:t>stefanotempesta</a:t>
            </a:r>
            <a:endParaRPr kumimoji="0" lang="en-AU" sz="2400" b="0" i="0" u="none" strike="noStrike" kern="1200" cap="none" spc="0" normalizeH="0" baseline="0" noProof="0" dirty="0">
              <a:ln>
                <a:noFill/>
              </a:ln>
              <a:solidFill>
                <a:srgbClr val="000000"/>
              </a:solidFill>
              <a:effectLst/>
              <a:uLnTx/>
              <a:uFillTx/>
              <a:latin typeface="Franklin Gothic Book" panose="020F0502020204030204"/>
              <a:ea typeface="+mn-ea"/>
              <a:cs typeface="+mn-cs"/>
            </a:endParaRPr>
          </a:p>
        </p:txBody>
      </p:sp>
      <p:sp>
        <p:nvSpPr>
          <p:cNvPr id="22" name="TextBox 21">
            <a:extLst>
              <a:ext uri="{FF2B5EF4-FFF2-40B4-BE49-F238E27FC236}">
                <a16:creationId xmlns:a16="http://schemas.microsoft.com/office/drawing/2014/main" id="{8FED32D7-AB3B-48E2-8562-46E4DCCD5959}"/>
              </a:ext>
            </a:extLst>
          </p:cNvPr>
          <p:cNvSpPr txBox="1"/>
          <p:nvPr/>
        </p:nvSpPr>
        <p:spPr>
          <a:xfrm>
            <a:off x="1525568" y="3388744"/>
            <a:ext cx="26077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Franklin Gothic Book" panose="020F0502020204030204"/>
                <a:ea typeface="+mn-ea"/>
                <a:cs typeface="+mn-cs"/>
              </a:rPr>
              <a:t>@</a:t>
            </a:r>
            <a:r>
              <a:rPr kumimoji="0" lang="en-AU" sz="2400" b="0" i="0" u="none" strike="noStrike" kern="1200" cap="none" spc="0" normalizeH="0" baseline="0" noProof="0" dirty="0" err="1">
                <a:ln>
                  <a:noFill/>
                </a:ln>
                <a:solidFill>
                  <a:srgbClr val="000000"/>
                </a:solidFill>
                <a:effectLst/>
                <a:uLnTx/>
                <a:uFillTx/>
                <a:latin typeface="Franklin Gothic Book" panose="020F0502020204030204"/>
                <a:ea typeface="+mn-ea"/>
                <a:cs typeface="+mn-cs"/>
              </a:rPr>
              <a:t>stefanotempesta</a:t>
            </a:r>
            <a:endParaRPr kumimoji="0" lang="en-AU" sz="2400" b="0" i="0" u="none" strike="noStrike" kern="1200" cap="none" spc="0" normalizeH="0" baseline="0" noProof="0" dirty="0">
              <a:ln>
                <a:noFill/>
              </a:ln>
              <a:solidFill>
                <a:srgbClr val="000000"/>
              </a:solidFill>
              <a:effectLst/>
              <a:uLnTx/>
              <a:uFillTx/>
              <a:latin typeface="Franklin Gothic Book" panose="020F0502020204030204"/>
              <a:ea typeface="+mn-ea"/>
              <a:cs typeface="+mn-cs"/>
            </a:endParaRPr>
          </a:p>
        </p:txBody>
      </p:sp>
    </p:spTree>
    <p:extLst>
      <p:ext uri="{BB962C8B-B14F-4D97-AF65-F5344CB8AC3E}">
        <p14:creationId xmlns:p14="http://schemas.microsoft.com/office/powerpoint/2010/main" val="204315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A2FD-189C-4195-8A16-0BB5A68C77FF}"/>
              </a:ext>
            </a:extLst>
          </p:cNvPr>
          <p:cNvSpPr>
            <a:spLocks noGrp="1"/>
          </p:cNvSpPr>
          <p:nvPr>
            <p:ph type="title"/>
          </p:nvPr>
        </p:nvSpPr>
        <p:spPr/>
        <p:txBody>
          <a:bodyPr/>
          <a:lstStyle/>
          <a:p>
            <a:r>
              <a:rPr lang="en-AU" dirty="0"/>
              <a:t>What is AI?</a:t>
            </a:r>
          </a:p>
        </p:txBody>
      </p:sp>
      <p:sp>
        <p:nvSpPr>
          <p:cNvPr id="3" name="Content Placeholder 2">
            <a:extLst>
              <a:ext uri="{FF2B5EF4-FFF2-40B4-BE49-F238E27FC236}">
                <a16:creationId xmlns:a16="http://schemas.microsoft.com/office/drawing/2014/main" id="{F316CD1D-9C25-4C17-917F-C1EA59AE6D29}"/>
              </a:ext>
            </a:extLst>
          </p:cNvPr>
          <p:cNvSpPr>
            <a:spLocks noGrp="1"/>
          </p:cNvSpPr>
          <p:nvPr>
            <p:ph idx="1"/>
          </p:nvPr>
        </p:nvSpPr>
        <p:spPr>
          <a:xfrm>
            <a:off x="1097280" y="2108201"/>
            <a:ext cx="4998720" cy="3760891"/>
          </a:xfrm>
        </p:spPr>
        <p:txBody>
          <a:bodyPr>
            <a:normAutofit/>
          </a:bodyPr>
          <a:lstStyle/>
          <a:p>
            <a:pPr>
              <a:lnSpc>
                <a:spcPct val="150000"/>
              </a:lnSpc>
              <a:buFont typeface="Wingdings" panose="05000000000000000000" pitchFamily="2" charset="2"/>
              <a:buChar char="Ø"/>
            </a:pPr>
            <a:r>
              <a:rPr lang="en-AU" sz="2400" dirty="0"/>
              <a:t> Interpret meaning from data</a:t>
            </a:r>
          </a:p>
          <a:p>
            <a:pPr>
              <a:lnSpc>
                <a:spcPct val="150000"/>
              </a:lnSpc>
              <a:buFont typeface="Wingdings" panose="05000000000000000000" pitchFamily="2" charset="2"/>
              <a:buChar char="Ø"/>
            </a:pPr>
            <a:r>
              <a:rPr lang="en-AU" sz="2400" dirty="0"/>
              <a:t> Interact with people</a:t>
            </a:r>
          </a:p>
          <a:p>
            <a:pPr>
              <a:lnSpc>
                <a:spcPct val="150000"/>
              </a:lnSpc>
              <a:buFont typeface="Wingdings" panose="05000000000000000000" pitchFamily="2" charset="2"/>
              <a:buChar char="Ø"/>
            </a:pPr>
            <a:r>
              <a:rPr lang="en-US" sz="2400" dirty="0"/>
              <a:t> Learn from data</a:t>
            </a:r>
          </a:p>
          <a:p>
            <a:pPr>
              <a:lnSpc>
                <a:spcPct val="150000"/>
              </a:lnSpc>
              <a:buFont typeface="Wingdings" panose="05000000000000000000" pitchFamily="2" charset="2"/>
              <a:buChar char="Ø"/>
            </a:pPr>
            <a:r>
              <a:rPr lang="en-AU" sz="2400" dirty="0"/>
              <a:t> Identify patterns</a:t>
            </a:r>
          </a:p>
          <a:p>
            <a:pPr>
              <a:lnSpc>
                <a:spcPct val="150000"/>
              </a:lnSpc>
              <a:buFont typeface="Wingdings" panose="05000000000000000000" pitchFamily="2" charset="2"/>
              <a:buChar char="Ø"/>
            </a:pPr>
            <a:r>
              <a:rPr lang="en-AU" sz="2400" dirty="0"/>
              <a:t> Predict behaviours</a:t>
            </a:r>
          </a:p>
        </p:txBody>
      </p:sp>
      <p:sp>
        <p:nvSpPr>
          <p:cNvPr id="4" name="Speech Bubble: Rectangle 3">
            <a:extLst>
              <a:ext uri="{FF2B5EF4-FFF2-40B4-BE49-F238E27FC236}">
                <a16:creationId xmlns:a16="http://schemas.microsoft.com/office/drawing/2014/main" id="{DB01D6B6-D962-4680-ACFB-6E585C59B0B3}"/>
              </a:ext>
            </a:extLst>
          </p:cNvPr>
          <p:cNvSpPr/>
          <p:nvPr/>
        </p:nvSpPr>
        <p:spPr>
          <a:xfrm>
            <a:off x="6078583" y="2108201"/>
            <a:ext cx="5077097" cy="1906846"/>
          </a:xfrm>
          <a:prstGeom prst="wedgeRectCallout">
            <a:avLst>
              <a:gd name="adj1" fmla="val -41136"/>
              <a:gd name="adj2" fmla="val 664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AI is technology that can</a:t>
            </a:r>
          </a:p>
          <a:p>
            <a:r>
              <a:rPr lang="en-US" sz="2400" dirty="0"/>
              <a:t>perceive, learn, and reason to enhance the capabilities of people and their organizations.</a:t>
            </a:r>
            <a:endParaRPr lang="en-AU" sz="2400" dirty="0"/>
          </a:p>
        </p:txBody>
      </p:sp>
    </p:spTree>
    <p:extLst>
      <p:ext uri="{BB962C8B-B14F-4D97-AF65-F5344CB8AC3E}">
        <p14:creationId xmlns:p14="http://schemas.microsoft.com/office/powerpoint/2010/main" val="1485087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67B63-223F-4C60-B44A-0F0EEAF2BDF5}"/>
              </a:ext>
            </a:extLst>
          </p:cNvPr>
          <p:cNvSpPr>
            <a:spLocks noGrp="1"/>
          </p:cNvSpPr>
          <p:nvPr>
            <p:ph type="title"/>
          </p:nvPr>
        </p:nvSpPr>
        <p:spPr/>
        <p:txBody>
          <a:bodyPr/>
          <a:lstStyle/>
          <a:p>
            <a:r>
              <a:rPr lang="en-AU" dirty="0"/>
              <a:t>Why now?</a:t>
            </a:r>
          </a:p>
        </p:txBody>
      </p:sp>
      <p:sp>
        <p:nvSpPr>
          <p:cNvPr id="3" name="Content Placeholder 2">
            <a:extLst>
              <a:ext uri="{FF2B5EF4-FFF2-40B4-BE49-F238E27FC236}">
                <a16:creationId xmlns:a16="http://schemas.microsoft.com/office/drawing/2014/main" id="{BD1F1175-12B3-4627-B038-6973659E9D20}"/>
              </a:ext>
            </a:extLst>
          </p:cNvPr>
          <p:cNvSpPr>
            <a:spLocks noGrp="1"/>
          </p:cNvSpPr>
          <p:nvPr>
            <p:ph idx="1"/>
          </p:nvPr>
        </p:nvSpPr>
        <p:spPr>
          <a:xfrm>
            <a:off x="1097280" y="2108201"/>
            <a:ext cx="4998720" cy="3760891"/>
          </a:xfrm>
        </p:spPr>
        <p:txBody>
          <a:bodyPr>
            <a:normAutofit/>
          </a:bodyPr>
          <a:lstStyle/>
          <a:p>
            <a:pPr marL="457200" indent="-457200">
              <a:lnSpc>
                <a:spcPct val="200000"/>
              </a:lnSpc>
              <a:buFont typeface="+mj-lt"/>
              <a:buAutoNum type="arabicPeriod"/>
            </a:pPr>
            <a:r>
              <a:rPr lang="en-US" sz="2400" dirty="0"/>
              <a:t>Computing power of the cloud</a:t>
            </a:r>
          </a:p>
          <a:p>
            <a:pPr marL="457200" indent="-457200">
              <a:lnSpc>
                <a:spcPct val="200000"/>
              </a:lnSpc>
              <a:buFont typeface="+mj-lt"/>
              <a:buAutoNum type="arabicPeriod"/>
            </a:pPr>
            <a:r>
              <a:rPr lang="en-AU" sz="2400" dirty="0"/>
              <a:t>Massive amounts of data</a:t>
            </a:r>
          </a:p>
          <a:p>
            <a:pPr marL="457200" indent="-457200">
              <a:lnSpc>
                <a:spcPct val="200000"/>
              </a:lnSpc>
              <a:buFont typeface="+mj-lt"/>
              <a:buAutoNum type="arabicPeriod"/>
            </a:pPr>
            <a:r>
              <a:rPr lang="en-AU" sz="2400" dirty="0"/>
              <a:t>Advanced algorithms</a:t>
            </a:r>
          </a:p>
        </p:txBody>
      </p:sp>
      <p:sp>
        <p:nvSpPr>
          <p:cNvPr id="4" name="Speech Bubble: Rectangle 3">
            <a:extLst>
              <a:ext uri="{FF2B5EF4-FFF2-40B4-BE49-F238E27FC236}">
                <a16:creationId xmlns:a16="http://schemas.microsoft.com/office/drawing/2014/main" id="{8B30F4D4-3BE3-4B6E-B943-13775EA10C69}"/>
              </a:ext>
            </a:extLst>
          </p:cNvPr>
          <p:cNvSpPr/>
          <p:nvPr/>
        </p:nvSpPr>
        <p:spPr>
          <a:xfrm>
            <a:off x="6078583" y="2108201"/>
            <a:ext cx="5077097" cy="1906846"/>
          </a:xfrm>
          <a:prstGeom prst="wedgeRectCallout">
            <a:avLst>
              <a:gd name="adj1" fmla="val -41136"/>
              <a:gd name="adj2" fmla="val 664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76 percent of retail companies say they are targeting higher sales growth with machine learning.</a:t>
            </a:r>
            <a:endParaRPr lang="en-AU" sz="2400" dirty="0"/>
          </a:p>
        </p:txBody>
      </p:sp>
      <p:sp>
        <p:nvSpPr>
          <p:cNvPr id="5" name="TextBox 4">
            <a:extLst>
              <a:ext uri="{FF2B5EF4-FFF2-40B4-BE49-F238E27FC236}">
                <a16:creationId xmlns:a16="http://schemas.microsoft.com/office/drawing/2014/main" id="{C29C5808-48F1-4852-8633-9A1B7656BE71}"/>
              </a:ext>
            </a:extLst>
          </p:cNvPr>
          <p:cNvSpPr txBox="1"/>
          <p:nvPr/>
        </p:nvSpPr>
        <p:spPr>
          <a:xfrm>
            <a:off x="6124385" y="4385888"/>
            <a:ext cx="3434530" cy="646331"/>
          </a:xfrm>
          <a:prstGeom prst="rect">
            <a:avLst/>
          </a:prstGeom>
          <a:noFill/>
        </p:spPr>
        <p:txBody>
          <a:bodyPr wrap="none" rtlCol="0">
            <a:spAutoFit/>
          </a:bodyPr>
          <a:lstStyle/>
          <a:p>
            <a:r>
              <a:rPr lang="en-US" sz="1200" dirty="0"/>
              <a:t>H. James Wilson, Narendra </a:t>
            </a:r>
            <a:r>
              <a:rPr lang="en-US" sz="1200" dirty="0" err="1"/>
              <a:t>Mulani</a:t>
            </a:r>
            <a:r>
              <a:rPr lang="en-US" sz="1200" dirty="0"/>
              <a:t>, and Allan Alter</a:t>
            </a:r>
          </a:p>
          <a:p>
            <a:r>
              <a:rPr lang="en-US" sz="1200" dirty="0"/>
              <a:t>“Sales Gets a Machine-Learning Makeover”</a:t>
            </a:r>
          </a:p>
          <a:p>
            <a:r>
              <a:rPr lang="en-US" sz="1200" dirty="0"/>
              <a:t>MIT Sloan Management Review, May 2016</a:t>
            </a:r>
            <a:endParaRPr lang="en-AU" sz="1200" dirty="0"/>
          </a:p>
        </p:txBody>
      </p:sp>
    </p:spTree>
    <p:extLst>
      <p:ext uri="{BB962C8B-B14F-4D97-AF65-F5344CB8AC3E}">
        <p14:creationId xmlns:p14="http://schemas.microsoft.com/office/powerpoint/2010/main" val="1741848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7559-14AD-4EBE-874D-EBAD7130284E}"/>
              </a:ext>
            </a:extLst>
          </p:cNvPr>
          <p:cNvSpPr>
            <a:spLocks noGrp="1"/>
          </p:cNvSpPr>
          <p:nvPr>
            <p:ph type="title"/>
          </p:nvPr>
        </p:nvSpPr>
        <p:spPr/>
        <p:txBody>
          <a:bodyPr>
            <a:normAutofit/>
          </a:bodyPr>
          <a:lstStyle/>
          <a:p>
            <a:r>
              <a:rPr lang="en-US" sz="4000" dirty="0"/>
              <a:t>What does this mean for your business?</a:t>
            </a:r>
            <a:endParaRPr lang="en-AU" sz="4000" dirty="0"/>
          </a:p>
        </p:txBody>
      </p:sp>
      <p:sp>
        <p:nvSpPr>
          <p:cNvPr id="3" name="Content Placeholder 2">
            <a:extLst>
              <a:ext uri="{FF2B5EF4-FFF2-40B4-BE49-F238E27FC236}">
                <a16:creationId xmlns:a16="http://schemas.microsoft.com/office/drawing/2014/main" id="{72B52C24-88A3-4294-A740-A8641D2B456F}"/>
              </a:ext>
            </a:extLst>
          </p:cNvPr>
          <p:cNvSpPr>
            <a:spLocks noGrp="1"/>
          </p:cNvSpPr>
          <p:nvPr>
            <p:ph idx="1"/>
          </p:nvPr>
        </p:nvSpPr>
        <p:spPr>
          <a:xfrm>
            <a:off x="1097280" y="2108201"/>
            <a:ext cx="4981303" cy="3760891"/>
          </a:xfrm>
        </p:spPr>
        <p:txBody>
          <a:bodyPr>
            <a:normAutofit/>
          </a:bodyPr>
          <a:lstStyle/>
          <a:p>
            <a:pPr>
              <a:buFont typeface="Wingdings" panose="05000000000000000000" pitchFamily="2" charset="2"/>
              <a:buChar char="v"/>
            </a:pPr>
            <a:r>
              <a:rPr lang="en-AU" sz="2400" dirty="0"/>
              <a:t> Engage customers</a:t>
            </a:r>
          </a:p>
        </p:txBody>
      </p:sp>
      <p:pic>
        <p:nvPicPr>
          <p:cNvPr id="5" name="Picture 4">
            <a:extLst>
              <a:ext uri="{FF2B5EF4-FFF2-40B4-BE49-F238E27FC236}">
                <a16:creationId xmlns:a16="http://schemas.microsoft.com/office/drawing/2014/main" id="{A80421FB-BDFE-49BF-BCBF-18B26994E517}"/>
              </a:ext>
            </a:extLst>
          </p:cNvPr>
          <p:cNvPicPr>
            <a:picLocks noChangeAspect="1"/>
          </p:cNvPicPr>
          <p:nvPr/>
        </p:nvPicPr>
        <p:blipFill>
          <a:blip r:embed="rId2"/>
          <a:stretch>
            <a:fillRect/>
          </a:stretch>
        </p:blipFill>
        <p:spPr>
          <a:xfrm>
            <a:off x="0" y="4156364"/>
            <a:ext cx="12183848" cy="2701636"/>
          </a:xfrm>
          <a:prstGeom prst="rect">
            <a:avLst/>
          </a:prstGeom>
        </p:spPr>
      </p:pic>
      <p:sp>
        <p:nvSpPr>
          <p:cNvPr id="4" name="Speech Bubble: Rectangle 3">
            <a:extLst>
              <a:ext uri="{FF2B5EF4-FFF2-40B4-BE49-F238E27FC236}">
                <a16:creationId xmlns:a16="http://schemas.microsoft.com/office/drawing/2014/main" id="{B003FA7E-FDE0-4624-992E-D777DA3D1E69}"/>
              </a:ext>
            </a:extLst>
          </p:cNvPr>
          <p:cNvSpPr/>
          <p:nvPr/>
        </p:nvSpPr>
        <p:spPr>
          <a:xfrm>
            <a:off x="6078583" y="2108201"/>
            <a:ext cx="5077097" cy="1450757"/>
          </a:xfrm>
          <a:prstGeom prst="wedgeRectCallout">
            <a:avLst>
              <a:gd name="adj1" fmla="val -37698"/>
              <a:gd name="adj2" fmla="val 7848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dirty="0"/>
              <a:t>By 2025, 95 percent of customer</a:t>
            </a:r>
          </a:p>
          <a:p>
            <a:r>
              <a:rPr lang="en-US" sz="2400" dirty="0"/>
              <a:t>interactions will take place via bots.</a:t>
            </a:r>
            <a:endParaRPr lang="en-AU" sz="2400" dirty="0"/>
          </a:p>
        </p:txBody>
      </p:sp>
      <p:sp>
        <p:nvSpPr>
          <p:cNvPr id="6" name="TextBox 5">
            <a:extLst>
              <a:ext uri="{FF2B5EF4-FFF2-40B4-BE49-F238E27FC236}">
                <a16:creationId xmlns:a16="http://schemas.microsoft.com/office/drawing/2014/main" id="{7544445E-2D7A-447A-B37B-B2F04799B09E}"/>
              </a:ext>
            </a:extLst>
          </p:cNvPr>
          <p:cNvSpPr txBox="1"/>
          <p:nvPr/>
        </p:nvSpPr>
        <p:spPr>
          <a:xfrm>
            <a:off x="6078583" y="3879365"/>
            <a:ext cx="4970335" cy="276999"/>
          </a:xfrm>
          <a:prstGeom prst="rect">
            <a:avLst/>
          </a:prstGeom>
          <a:noFill/>
        </p:spPr>
        <p:txBody>
          <a:bodyPr wrap="none" rtlCol="0">
            <a:spAutoFit/>
          </a:bodyPr>
          <a:lstStyle/>
          <a:p>
            <a:r>
              <a:rPr lang="en-US" sz="1200" dirty="0"/>
              <a:t>Microsoft, “Powering the Future of the Customer Experience”, Nov 2017.</a:t>
            </a:r>
            <a:endParaRPr lang="en-AU" sz="1200" dirty="0"/>
          </a:p>
        </p:txBody>
      </p:sp>
    </p:spTree>
    <p:extLst>
      <p:ext uri="{BB962C8B-B14F-4D97-AF65-F5344CB8AC3E}">
        <p14:creationId xmlns:p14="http://schemas.microsoft.com/office/powerpoint/2010/main" val="285746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7559-14AD-4EBE-874D-EBAD7130284E}"/>
              </a:ext>
            </a:extLst>
          </p:cNvPr>
          <p:cNvSpPr>
            <a:spLocks noGrp="1"/>
          </p:cNvSpPr>
          <p:nvPr>
            <p:ph type="title"/>
          </p:nvPr>
        </p:nvSpPr>
        <p:spPr/>
        <p:txBody>
          <a:bodyPr>
            <a:normAutofit/>
          </a:bodyPr>
          <a:lstStyle/>
          <a:p>
            <a:r>
              <a:rPr lang="en-US" sz="4000" dirty="0"/>
              <a:t>What does this mean for your business?</a:t>
            </a:r>
            <a:endParaRPr lang="en-AU" sz="4000" dirty="0"/>
          </a:p>
        </p:txBody>
      </p:sp>
      <p:sp>
        <p:nvSpPr>
          <p:cNvPr id="3" name="Content Placeholder 2">
            <a:extLst>
              <a:ext uri="{FF2B5EF4-FFF2-40B4-BE49-F238E27FC236}">
                <a16:creationId xmlns:a16="http://schemas.microsoft.com/office/drawing/2014/main" id="{72B52C24-88A3-4294-A740-A8641D2B456F}"/>
              </a:ext>
            </a:extLst>
          </p:cNvPr>
          <p:cNvSpPr>
            <a:spLocks noGrp="1"/>
          </p:cNvSpPr>
          <p:nvPr>
            <p:ph idx="1"/>
          </p:nvPr>
        </p:nvSpPr>
        <p:spPr>
          <a:xfrm>
            <a:off x="1097280" y="2108201"/>
            <a:ext cx="4981303" cy="3760891"/>
          </a:xfrm>
        </p:spPr>
        <p:txBody>
          <a:bodyPr>
            <a:normAutofit/>
          </a:bodyPr>
          <a:lstStyle/>
          <a:p>
            <a:pPr>
              <a:buFont typeface="Wingdings" panose="05000000000000000000" pitchFamily="2" charset="2"/>
              <a:buChar char="v"/>
            </a:pPr>
            <a:r>
              <a:rPr lang="en-AU" sz="2400" dirty="0"/>
              <a:t> Empower employees</a:t>
            </a:r>
          </a:p>
        </p:txBody>
      </p:sp>
      <p:pic>
        <p:nvPicPr>
          <p:cNvPr id="5" name="Picture 4">
            <a:extLst>
              <a:ext uri="{FF2B5EF4-FFF2-40B4-BE49-F238E27FC236}">
                <a16:creationId xmlns:a16="http://schemas.microsoft.com/office/drawing/2014/main" id="{A80421FB-BDFE-49BF-BCBF-18B26994E5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156364"/>
            <a:ext cx="12192000" cy="2701636"/>
          </a:xfrm>
          <a:prstGeom prst="rect">
            <a:avLst/>
          </a:prstGeom>
        </p:spPr>
      </p:pic>
      <p:sp>
        <p:nvSpPr>
          <p:cNvPr id="4" name="Speech Bubble: Rectangle 3">
            <a:extLst>
              <a:ext uri="{FF2B5EF4-FFF2-40B4-BE49-F238E27FC236}">
                <a16:creationId xmlns:a16="http://schemas.microsoft.com/office/drawing/2014/main" id="{B003FA7E-FDE0-4624-992E-D777DA3D1E69}"/>
              </a:ext>
            </a:extLst>
          </p:cNvPr>
          <p:cNvSpPr/>
          <p:nvPr/>
        </p:nvSpPr>
        <p:spPr>
          <a:xfrm>
            <a:off x="6078583" y="2108201"/>
            <a:ext cx="5077097" cy="1450757"/>
          </a:xfrm>
          <a:prstGeom prst="wedgeRectCallout">
            <a:avLst>
              <a:gd name="adj1" fmla="val -37698"/>
              <a:gd name="adj2" fmla="val 7848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Rather than thinking in terms of human vs. machine, we want to focus on how human gifts such as creativity, empathy, emotion, physicality, and insight can be mixed with powerful AI computation […] to help move society forward.</a:t>
            </a:r>
            <a:endParaRPr lang="en-AU" dirty="0"/>
          </a:p>
        </p:txBody>
      </p:sp>
      <p:sp>
        <p:nvSpPr>
          <p:cNvPr id="6" name="TextBox 5">
            <a:extLst>
              <a:ext uri="{FF2B5EF4-FFF2-40B4-BE49-F238E27FC236}">
                <a16:creationId xmlns:a16="http://schemas.microsoft.com/office/drawing/2014/main" id="{2040FE39-FAF2-4F6E-97CE-16B13CA5B808}"/>
              </a:ext>
            </a:extLst>
          </p:cNvPr>
          <p:cNvSpPr txBox="1"/>
          <p:nvPr/>
        </p:nvSpPr>
        <p:spPr>
          <a:xfrm>
            <a:off x="6078583" y="3879365"/>
            <a:ext cx="2888419" cy="276999"/>
          </a:xfrm>
          <a:prstGeom prst="rect">
            <a:avLst/>
          </a:prstGeom>
          <a:noFill/>
        </p:spPr>
        <p:txBody>
          <a:bodyPr wrap="none" rtlCol="0">
            <a:spAutoFit/>
          </a:bodyPr>
          <a:lstStyle/>
          <a:p>
            <a:r>
              <a:rPr lang="en-US" sz="1200" dirty="0"/>
              <a:t>Satya Nadella, CEO Microsoft, Hit Refresh</a:t>
            </a:r>
            <a:endParaRPr lang="en-AU" sz="1200" dirty="0"/>
          </a:p>
        </p:txBody>
      </p:sp>
    </p:spTree>
    <p:extLst>
      <p:ext uri="{BB962C8B-B14F-4D97-AF65-F5344CB8AC3E}">
        <p14:creationId xmlns:p14="http://schemas.microsoft.com/office/powerpoint/2010/main" val="280591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7559-14AD-4EBE-874D-EBAD7130284E}"/>
              </a:ext>
            </a:extLst>
          </p:cNvPr>
          <p:cNvSpPr>
            <a:spLocks noGrp="1"/>
          </p:cNvSpPr>
          <p:nvPr>
            <p:ph type="title"/>
          </p:nvPr>
        </p:nvSpPr>
        <p:spPr/>
        <p:txBody>
          <a:bodyPr>
            <a:normAutofit/>
          </a:bodyPr>
          <a:lstStyle/>
          <a:p>
            <a:r>
              <a:rPr lang="en-US" sz="4000" dirty="0"/>
              <a:t>What does this mean for your business?</a:t>
            </a:r>
            <a:endParaRPr lang="en-AU" sz="4000" dirty="0"/>
          </a:p>
        </p:txBody>
      </p:sp>
      <p:sp>
        <p:nvSpPr>
          <p:cNvPr id="3" name="Content Placeholder 2">
            <a:extLst>
              <a:ext uri="{FF2B5EF4-FFF2-40B4-BE49-F238E27FC236}">
                <a16:creationId xmlns:a16="http://schemas.microsoft.com/office/drawing/2014/main" id="{72B52C24-88A3-4294-A740-A8641D2B456F}"/>
              </a:ext>
            </a:extLst>
          </p:cNvPr>
          <p:cNvSpPr>
            <a:spLocks noGrp="1"/>
          </p:cNvSpPr>
          <p:nvPr>
            <p:ph idx="1"/>
          </p:nvPr>
        </p:nvSpPr>
        <p:spPr>
          <a:xfrm>
            <a:off x="1097280" y="2108201"/>
            <a:ext cx="4981303" cy="3760891"/>
          </a:xfrm>
        </p:spPr>
        <p:txBody>
          <a:bodyPr>
            <a:normAutofit/>
          </a:bodyPr>
          <a:lstStyle/>
          <a:p>
            <a:pPr>
              <a:buFont typeface="Wingdings" panose="05000000000000000000" pitchFamily="2" charset="2"/>
              <a:buChar char="v"/>
            </a:pPr>
            <a:r>
              <a:rPr lang="en-AU" sz="2400" dirty="0"/>
              <a:t> Engage customers</a:t>
            </a:r>
          </a:p>
        </p:txBody>
      </p:sp>
      <p:pic>
        <p:nvPicPr>
          <p:cNvPr id="5" name="Picture 4">
            <a:extLst>
              <a:ext uri="{FF2B5EF4-FFF2-40B4-BE49-F238E27FC236}">
                <a16:creationId xmlns:a16="http://schemas.microsoft.com/office/drawing/2014/main" id="{A80421FB-BDFE-49BF-BCBF-18B26994E5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156364"/>
            <a:ext cx="12192000" cy="2701636"/>
          </a:xfrm>
          <a:prstGeom prst="rect">
            <a:avLst/>
          </a:prstGeom>
        </p:spPr>
      </p:pic>
      <p:sp>
        <p:nvSpPr>
          <p:cNvPr id="4" name="Speech Bubble: Rectangle 3">
            <a:extLst>
              <a:ext uri="{FF2B5EF4-FFF2-40B4-BE49-F238E27FC236}">
                <a16:creationId xmlns:a16="http://schemas.microsoft.com/office/drawing/2014/main" id="{B003FA7E-FDE0-4624-992E-D777DA3D1E69}"/>
              </a:ext>
            </a:extLst>
          </p:cNvPr>
          <p:cNvSpPr/>
          <p:nvPr/>
        </p:nvSpPr>
        <p:spPr>
          <a:xfrm>
            <a:off x="6078583" y="2108201"/>
            <a:ext cx="5077097" cy="1450757"/>
          </a:xfrm>
          <a:prstGeom prst="wedgeRectCallout">
            <a:avLst>
              <a:gd name="adj1" fmla="val -37698"/>
              <a:gd name="adj2" fmla="val 7848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dirty="0"/>
              <a:t>According to 69% of the use cases in a McKinsey Global Institute study, AI improved</a:t>
            </a:r>
          </a:p>
          <a:p>
            <a:r>
              <a:rPr lang="en-US" sz="2000" dirty="0"/>
              <a:t>performance beyond what existing</a:t>
            </a:r>
          </a:p>
          <a:p>
            <a:r>
              <a:rPr lang="en-US" sz="2000" dirty="0"/>
              <a:t>analytic techniques were able to deliver.</a:t>
            </a:r>
            <a:endParaRPr lang="en-AU" sz="2000" dirty="0"/>
          </a:p>
        </p:txBody>
      </p:sp>
      <p:sp>
        <p:nvSpPr>
          <p:cNvPr id="6" name="TextBox 5">
            <a:extLst>
              <a:ext uri="{FF2B5EF4-FFF2-40B4-BE49-F238E27FC236}">
                <a16:creationId xmlns:a16="http://schemas.microsoft.com/office/drawing/2014/main" id="{177D3F18-4603-4BC9-B813-014A39DD667B}"/>
              </a:ext>
            </a:extLst>
          </p:cNvPr>
          <p:cNvSpPr txBox="1"/>
          <p:nvPr/>
        </p:nvSpPr>
        <p:spPr>
          <a:xfrm>
            <a:off x="6078583" y="3879365"/>
            <a:ext cx="5415137" cy="276999"/>
          </a:xfrm>
          <a:prstGeom prst="rect">
            <a:avLst/>
          </a:prstGeom>
          <a:noFill/>
        </p:spPr>
        <p:txBody>
          <a:bodyPr wrap="none" rtlCol="0">
            <a:spAutoFit/>
          </a:bodyPr>
          <a:lstStyle/>
          <a:p>
            <a:r>
              <a:rPr lang="en-US" sz="1200" dirty="0"/>
              <a:t>Louis Columbus, “Sizing the Market of Artificial Intelligence”, Forbes, April 2018.</a:t>
            </a:r>
            <a:endParaRPr lang="en-AU" sz="1200" dirty="0"/>
          </a:p>
        </p:txBody>
      </p:sp>
    </p:spTree>
    <p:extLst>
      <p:ext uri="{BB962C8B-B14F-4D97-AF65-F5344CB8AC3E}">
        <p14:creationId xmlns:p14="http://schemas.microsoft.com/office/powerpoint/2010/main" val="227794457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1185</Words>
  <Application>Microsoft Office PowerPoint</Application>
  <PresentationFormat>Widescreen</PresentationFormat>
  <Paragraphs>171</Paragraphs>
  <Slides>49</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Bookman Old Style</vt:lpstr>
      <vt:lpstr>Calibri</vt:lpstr>
      <vt:lpstr>Franklin Gothic Book</vt:lpstr>
      <vt:lpstr>Wingdings</vt:lpstr>
      <vt:lpstr>1_RetrospectVTI</vt:lpstr>
      <vt:lpstr>AI Get Conversational</vt:lpstr>
      <vt:lpstr>The Art of Possible with Azure AI</vt:lpstr>
      <vt:lpstr>PowerPoint Presentation</vt:lpstr>
      <vt:lpstr>AI and its applications in Digital Enterprise</vt:lpstr>
      <vt:lpstr>What is AI?</vt:lpstr>
      <vt:lpstr>Why now?</vt:lpstr>
      <vt:lpstr>What does this mean for your business?</vt:lpstr>
      <vt:lpstr>What does this mean for your business?</vt:lpstr>
      <vt:lpstr>What does this mean for your business?</vt:lpstr>
      <vt:lpstr>What does this mean for your business?</vt:lpstr>
      <vt:lpstr>Successful Customer case studies</vt:lpstr>
      <vt:lpstr>Progressive</vt:lpstr>
      <vt:lpstr>Progressive</vt:lpstr>
      <vt:lpstr>Honeywell</vt:lpstr>
      <vt:lpstr>Honeywell</vt:lpstr>
      <vt:lpstr>Reuters</vt:lpstr>
      <vt:lpstr>Reuters</vt:lpstr>
      <vt:lpstr>Azure AI ecosystem</vt:lpstr>
      <vt:lpstr>Azure AI ecosystem</vt:lpstr>
      <vt:lpstr>Microsoft AI principles</vt:lpstr>
      <vt:lpstr>Guidelines for responsible bots</vt:lpstr>
      <vt:lpstr>AI for Good</vt:lpstr>
      <vt:lpstr>Ready-to-use AI services</vt:lpstr>
      <vt:lpstr>PowerPoint Presentation</vt:lpstr>
      <vt:lpstr>Cognitive Services</vt:lpstr>
      <vt:lpstr>Conversational AI</vt:lpstr>
      <vt:lpstr>Conversational AI</vt:lpstr>
      <vt:lpstr>Azure Bot Service</vt:lpstr>
      <vt:lpstr>PowerPoint Presentation</vt:lpstr>
      <vt:lpstr>PowerPoint Presentation</vt:lpstr>
      <vt:lpstr>Knowledge Mining</vt:lpstr>
      <vt:lpstr>Knowledge Mining</vt:lpstr>
      <vt:lpstr>PowerPoint Presentation</vt:lpstr>
      <vt:lpstr>Azure Search</vt:lpstr>
      <vt:lpstr>PowerPoint Presentation</vt:lpstr>
      <vt:lpstr>Cognitive Search</vt:lpstr>
      <vt:lpstr>PowerPoint Presentation</vt:lpstr>
      <vt:lpstr>Use cases</vt:lpstr>
      <vt:lpstr>Use cases</vt:lpstr>
      <vt:lpstr>PowerPoint Presentation</vt:lpstr>
      <vt:lpstr>PowerPoint Presentation</vt:lpstr>
      <vt:lpstr>PowerPoint Presentation</vt:lpstr>
      <vt:lpstr>Get started</vt:lpstr>
      <vt:lpstr>The promise of AI</vt:lpstr>
      <vt:lpstr>PowerPoint Presentation</vt:lpstr>
      <vt:lpstr>Redefining business through AI</vt:lpstr>
      <vt:lpstr>AI across industries</vt:lpstr>
      <vt:lpstr>AI across industries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2020-01-19T21:52:25Z</dcterms:created>
  <dcterms:modified xsi:type="dcterms:W3CDTF">2020-01-22T06:52:41Z</dcterms:modified>
</cp:coreProperties>
</file>